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eba3d9acc4d493f" /><Relationship Type="http://schemas.openxmlformats.org/officeDocument/2006/relationships/extended-properties" Target="/docProps/app.xml" Id="R76beefc3381a4f90" /><Relationship Type="http://schemas.openxmlformats.org/officeDocument/2006/relationships/officeDocument" Target="/ppt/presentation.xml" Id="R1ad162fc6cfc4b22" /></Relationships>
</file>

<file path=ppt/presentation.xml><?xml version="1.0" encoding="utf-8"?>
<p:presentation xmlns:p="http://schemas.openxmlformats.org/presentationml/2006/main">
  <p:sldMasterIdLst>
    <p:sldMasterId xmlns:r="http://schemas.openxmlformats.org/officeDocument/2006/relationships" id="2147483648" r:id="Rc753e3f7a8464444"/>
  </p:sldMasterIdLst>
  <p:notesMasterIdLst>
    <p:notesMasterId xmlns:r="http://schemas.openxmlformats.org/officeDocument/2006/relationships" r:id="R9fbeb6bb3d024310"/>
  </p:notesMasterIdLst>
  <p:sldIdLst>
    <p:sldId xmlns:r="http://schemas.openxmlformats.org/officeDocument/2006/relationships" id="256" r:id="Rc1b86d7ff9b648d5"/>
    <p:sldId xmlns:r="http://schemas.openxmlformats.org/officeDocument/2006/relationships" id="257" r:id="R1da595a01b614c4b"/>
    <p:sldId xmlns:r="http://schemas.openxmlformats.org/officeDocument/2006/relationships" id="258" r:id="Rfbaa169238564d32"/>
    <p:sldId xmlns:r="http://schemas.openxmlformats.org/officeDocument/2006/relationships" id="259" r:id="R819787734e9c4d38"/>
    <p:sldId xmlns:r="http://schemas.openxmlformats.org/officeDocument/2006/relationships" id="260" r:id="R3cbbbc355d724952"/>
    <p:sldId xmlns:r="http://schemas.openxmlformats.org/officeDocument/2006/relationships" id="261" r:id="Rabdaf85cfa734556"/>
    <p:sldId xmlns:r="http://schemas.openxmlformats.org/officeDocument/2006/relationships" id="262" r:id="R0fdb6c751cd14d0a"/>
    <p:sldId xmlns:r="http://schemas.openxmlformats.org/officeDocument/2006/relationships" id="263" r:id="Rd2a6a8af8de84c9f"/>
    <p:sldId xmlns:r="http://schemas.openxmlformats.org/officeDocument/2006/relationships" id="264" r:id="Rd22355ac99cd4517"/>
    <p:sldId xmlns:r="http://schemas.openxmlformats.org/officeDocument/2006/relationships" id="265" r:id="R46cd81930afb439e"/>
    <p:sldId xmlns:r="http://schemas.openxmlformats.org/officeDocument/2006/relationships" id="266" r:id="Rb84d3031be9f4aa1"/>
    <p:sldId xmlns:r="http://schemas.openxmlformats.org/officeDocument/2006/relationships" id="267" r:id="R1b0a025a3892451f"/>
    <p:sldId xmlns:r="http://schemas.openxmlformats.org/officeDocument/2006/relationships" id="268" r:id="Rc07d8abc3c2d47b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5d86314727944f1" /><Relationship Type="http://schemas.openxmlformats.org/officeDocument/2006/relationships/slideMaster" Target="/ppt/slideMasters/slideMaster1.xml" Id="Rc753e3f7a8464444" /><Relationship Type="http://schemas.openxmlformats.org/officeDocument/2006/relationships/notesMaster" Target="/ppt/notesMasters/notesMaster1.xml" Id="R9fbeb6bb3d024310" /><Relationship Type="http://schemas.openxmlformats.org/officeDocument/2006/relationships/presProps" Target="/ppt/presProps.xml" Id="R885a2646a6b04c56" /><Relationship Type="http://schemas.openxmlformats.org/officeDocument/2006/relationships/tableStyles" Target="/ppt/tableStyles.xml" Id="R57d01af88ef242ab" /><Relationship Type="http://schemas.openxmlformats.org/officeDocument/2006/relationships/slide" Target="/ppt/slides/slide1.xml" Id="Rc1b86d7ff9b648d5" /><Relationship Type="http://schemas.openxmlformats.org/officeDocument/2006/relationships/slide" Target="/ppt/slides/slide2.xml" Id="R1da595a01b614c4b" /><Relationship Type="http://schemas.openxmlformats.org/officeDocument/2006/relationships/slide" Target="/ppt/slides/slide3.xml" Id="Rfbaa169238564d32" /><Relationship Type="http://schemas.openxmlformats.org/officeDocument/2006/relationships/slide" Target="/ppt/slides/slide4.xml" Id="R819787734e9c4d38" /><Relationship Type="http://schemas.openxmlformats.org/officeDocument/2006/relationships/slide" Target="/ppt/slides/slide5.xml" Id="R3cbbbc355d724952" /><Relationship Type="http://schemas.openxmlformats.org/officeDocument/2006/relationships/slide" Target="/ppt/slides/slide6.xml" Id="Rabdaf85cfa734556" /><Relationship Type="http://schemas.openxmlformats.org/officeDocument/2006/relationships/slide" Target="/ppt/slides/slide7.xml" Id="R0fdb6c751cd14d0a" /><Relationship Type="http://schemas.openxmlformats.org/officeDocument/2006/relationships/slide" Target="/ppt/slides/slide8.xml" Id="Rd2a6a8af8de84c9f" /><Relationship Type="http://schemas.openxmlformats.org/officeDocument/2006/relationships/slide" Target="/ppt/slides/slide9.xml" Id="Rd22355ac99cd4517" /><Relationship Type="http://schemas.openxmlformats.org/officeDocument/2006/relationships/slide" Target="/ppt/slides/slide10.xml" Id="R46cd81930afb439e" /><Relationship Type="http://schemas.openxmlformats.org/officeDocument/2006/relationships/slide" Target="/ppt/slides/slide11.xml" Id="Rb84d3031be9f4aa1" /><Relationship Type="http://schemas.openxmlformats.org/officeDocument/2006/relationships/slide" Target="/ppt/slides/slide12.xml" Id="R1b0a025a3892451f" /><Relationship Type="http://schemas.openxmlformats.org/officeDocument/2006/relationships/slide" Target="/ppt/slides/slide13.xml" Id="Rc07d8abc3c2d47b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6646fbe1c874ce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92d09303175414c" /><Relationship Type="http://schemas.openxmlformats.org/officeDocument/2006/relationships/notesMaster" Target="/ppt/notesMasters/notesMaster1.xml" Id="Rc431ac67fa9946ff"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3a12c3a3ae49ff" /><Relationship Type="http://schemas.openxmlformats.org/officeDocument/2006/relationships/notesMaster" Target="/ppt/notesMasters/notesMaster1.xml" Id="Rfd9e0127af9d4c8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8970bfcc0ed4e7a" /><Relationship Type="http://schemas.openxmlformats.org/officeDocument/2006/relationships/notesMaster" Target="/ppt/notesMasters/notesMaster1.xml" Id="R646270a2ea2e40f4" /></Relationships>
</file>

<file path=ppt/notesSlides/_rels/notesSlide4.xml.rels>&#65279;<?xml version="1.0" encoding="utf-8"?><Relationships xmlns="http://schemas.openxmlformats.org/package/2006/relationships"><Relationship Type="http://schemas.openxmlformats.org/officeDocument/2006/relationships/slide" Target="/ppt/slides/slide4.xml" Id="R2432d251e2da446b" /><Relationship Type="http://schemas.openxmlformats.org/officeDocument/2006/relationships/notesMaster" Target="/ppt/notesMasters/notesMaster1.xml" Id="R7049ba76c4874a5d" /></Relationships>
</file>

<file path=ppt/notesSlides/_rels/notesSlide5.xml.rels>&#65279;<?xml version="1.0" encoding="utf-8"?><Relationships xmlns="http://schemas.openxmlformats.org/package/2006/relationships"><Relationship Type="http://schemas.openxmlformats.org/officeDocument/2006/relationships/slide" Target="/ppt/slides/slide5.xml" Id="Rfc8814b4b0a04a7f" /><Relationship Type="http://schemas.openxmlformats.org/officeDocument/2006/relationships/notesMaster" Target="/ppt/notesMasters/notesMaster1.xml" Id="Rc50993b506e34f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04226e4590e4de2" /><Relationship Type="http://schemas.openxmlformats.org/officeDocument/2006/relationships/notesMaster" Target="/ppt/notesMasters/notesMaster1.xml" Id="R0ad8a2f1a4de427d" /></Relationships>
</file>

<file path=ppt/notesSlides/_rels/notesSlide7.xml.rels>&#65279;<?xml version="1.0" encoding="utf-8"?><Relationships xmlns="http://schemas.openxmlformats.org/package/2006/relationships"><Relationship Type="http://schemas.openxmlformats.org/officeDocument/2006/relationships/slide" Target="/ppt/slides/slide7.xml" Id="Rde185244ad634a45" /><Relationship Type="http://schemas.openxmlformats.org/officeDocument/2006/relationships/notesMaster" Target="/ppt/notesMasters/notesMaster1.xml" Id="R0a196561fa3a4024" /></Relationships>
</file>

<file path=ppt/notesSlides/_rels/notesSlide8.xml.rels>&#65279;<?xml version="1.0" encoding="utf-8"?><Relationships xmlns="http://schemas.openxmlformats.org/package/2006/relationships"><Relationship Type="http://schemas.openxmlformats.org/officeDocument/2006/relationships/slide" Target="/ppt/slides/slide8.xml" Id="R5e7c28c196fc4a12" /><Relationship Type="http://schemas.openxmlformats.org/officeDocument/2006/relationships/notesMaster" Target="/ppt/notesMasters/notesMaster1.xml" Id="R60681b0b27e0434d" /></Relationships>
</file>

<file path=ppt/notesSlides/_rels/notesSlide9.xml.rels>&#65279;<?xml version="1.0" encoding="utf-8"?><Relationships xmlns="http://schemas.openxmlformats.org/package/2006/relationships"><Relationship Type="http://schemas.openxmlformats.org/officeDocument/2006/relationships/slide" Target="/ppt/slides/slide9.xml" Id="Rd31555c6656e4f51" /><Relationship Type="http://schemas.openxmlformats.org/officeDocument/2006/relationships/notesMaster" Target="/ppt/notesMasters/notesMaster1.xml" Id="R4cd77d56ecb74fa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2027ebfaca641f8" /><Relationship Type="http://schemas.openxmlformats.org/officeDocument/2006/relationships/notesMaster" Target="/ppt/notesMasters/notesMaster1.xml" Id="Rb2193e6b6c7e487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64c2144430f4a98" /><Relationship Type="http://schemas.openxmlformats.org/officeDocument/2006/relationships/notesMaster" Target="/ppt/notesMasters/notesMaster1.xml" Id="Re27268dd9f25445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4da216425e64b5c" /><Relationship Type="http://schemas.openxmlformats.org/officeDocument/2006/relationships/notesMaster" Target="/ppt/notesMasters/notesMaster1.xml" Id="R69792786eda94c5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e503a77c81344f0" /><Relationship Type="http://schemas.openxmlformats.org/officeDocument/2006/relationships/notesMaster" Target="/ppt/notesMasters/notesMaster1.xml" Id="R7f33b6009cfa485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 turn approved source video, photographs and plans into a guided property experience and coordinated campaign. Standard pricing assumes continuous source walkthrough footage. Photo-only reconstruction and true spatial capture are separately scoped.</a:t>
            </a:r>
          </a:p>
          <a:p xmlns:a="http://schemas.openxmlformats.org/drawingml/2006/main">
            <a:r>
              <a:t> owner operating brief and approved Cultus Bay demo; 16 September 2026. Property media reference: https://www.zillow.com/homedetails/8015-Cultus-Bay-Rd-Clinton-WA-98236/239638089_zpid/ . Source property media supplied for this demonstration. Client campaigns require permission for the intended media use. ARTEMIS is a working identity pending clearance. No measured outcome data or affiliation with the listing brokerage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Demonstration: open the Cultus Bay walkthrough, scroll or play, choose a room and open the source plan. The roughly 3:18 journey includes separate cottage and barn chapters. This is cinematic AI-assisted visualization rather than measured, free-roaming 3D. HD is an upscale of the approved footage.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Included pilot scope: one standard property, continuous source walkthrough video, original photos and a readable floor plan. One property page, one guided cinematic film up to 3 minutes for the standard property, six 10–30 second vertical cutdowns, one 10–15 second landscape hero clip, approved branding, six captions and one summary. Cultus Bay includes extended detached-building examples beyond the standard pilot scope. Audio in this demonstration is silent; use platform-cleared music or separately approved/licensed audio.</a:t>
            </a:r>
          </a:p>
          <a:p xmlns:a="http://schemas.openxmlformats.org/drawingml/2006/main">
            <a:r>
              <a:t/>
            </a:r>
          </a:p>
          <a:p xmlns:a="http://schemas.openxmlformats.org/drawingml/2006/main">
            <a:r>
              <a:t>Source: owner operating brief and approved Cultus Bay demo; 16 September 2026. Property media reference: https://www.zillow.com/homedetails/8015-Cultus-Bay-Rd-Clinton-WA-98236/239638089_zpid/ . Source property media supplied for this demonstration. Client campaigns require permission for the intended media use. ARTEMIS is a working identity pending clearance. No measured outcome data or affiliation with the listing brokerage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Layout truth comes from the supplied floor plan and real property data, not generation. Check every doorway, room transition, window and staircase against reference material. If continuity cannot be verified, label a separate chapter or request more images; do not invent a bridge. Generative clips can still contain artifacts and require manual approval. A true spatial scan or digital twin is separately scoped and requires real capture data.</a:t>
            </a:r>
          </a:p>
          <a:p xmlns:a="http://schemas.openxmlformats.org/drawingml/2006/main">
            <a:r>
              <a:t/>
            </a:r>
          </a:p>
          <a:p xmlns:a="http://schemas.openxmlformats.org/drawingml/2006/main">
            <a:r>
              <a:t>Source: owner operating brief and approved Cultus Bay demo; 16 September 2026. Property media reference: https://www.zillow.com/homedetails/8015-Cultus-Bay-Rd-Clinton-WA-98236/239638089_zpid/ . Source property media supplied for this demonstration. Client campaigns require permission for the intended media use. ARTEMIS is a working identity pending clearance. No measured outcome data or affiliation with the listing brokerage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Position these as intended benefits, not measured results. We currently have no verified client case study proving faster closings, higher prices, more leads or shorter days on market. A strong claim today is that the package supplies consistent listing content and an additional way to explore the property.</a:t>
            </a:r>
          </a:p>
          <a:p xmlns:a="http://schemas.openxmlformats.org/drawingml/2006/main">
            <a:r>
              <a:t/>
            </a:r>
          </a:p>
          <a:p xmlns:a="http://schemas.openxmlformats.org/drawingml/2006/main">
            <a:r>
              <a:t>Source: owner operating brief and approved Cultus Bay demo; 16 September 2026. Property media reference: https://www.zillow.com/homedetails/8015-Cultus-Bay-Rd-Clinton-WA-98236/239638089_zpid/ . Source property media supplied for this demonstration. Client campaigns require permission for the intended media use. ARTEMIS is a working identity pending clearance. No measured outcome data or affiliation with the listing brokerage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Photo-first intake: original full-resolution exports, overlapping room and doorway views, stair and landing coverage, readable floor plans, verified facts and usage permission. Review source coverage before accepting a continuous route. Existing video is optional. Share https://artemis-listing-studio.thejose12.chatgpt.site/photographer-checklist.html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Owner-approved rates: $500 single, $1,500 for up to four, $5,000 office. Proposed office allowance is 12 video-ready properties, not unlimited volume. Pilot credit applies once within 30 days; the pilot occupies one of the four team slots. Monthly plans paid in advance, no rollover. Confirm capacity before purchase. Applicable taxes additional. Each property includes six Reels. Office scope is described on the office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Renewal terms are quoted and accepted before the included 90-day hosting period ends; do not imply perpetual hosting. Team property hosting remains active during subscription, with 90 days after cancellation for already delivered pages. Client-supplied materials must be licensed for AI processing, editing and intended distribution; permission from a listing agent alone may not cover photographer rights. Request applicable brokerage and MLS approval. This slide states commercial scope, not a substitute for a signed service agreement.</a:t>
            </a:r>
          </a:p>
          <a:p xmlns:a="http://schemas.openxmlformats.org/drawingml/2006/main">
            <a:r>
              <a:t/>
            </a:r>
          </a:p>
          <a:p xmlns:a="http://schemas.openxmlformats.org/drawingml/2006/main">
            <a:r>
              <a:t>Source: owner operating brief and approved Cultus Bay demo; 16 September 2026. Property media reference: https://www.zillow.com/homedetails/8015-Cultus-Bay-Rd-Clinton-WA-98236/239638089_zpid/ . Source property media supplied for this demonstration. Client campaigns require permission for the intended media use. ARTEMIS is a working identity pending clearance. No measured outcome data or affiliation with the listing brokerage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Address homeowners directly. Invite them to share the seller page with their existing agent. The approved demo illustrates the deliverables; it does not establish faster sales, higher prices or measured spatial accuracy. The source photos and plans remain the property reference.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Fixed-price marketing production for one video-ready home. Review source footage, plans, facts and rights before payment. One consolidated revision and 90 days of pilot-page hosting. Photos alone may require a separately scoped production. No brokerage representation, guaranteed leads, sale-price increase or closing-time claim. If the seller has an agent, agree contact routing with them.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Managed launch scope: six creative Reels per listing, up to four connected office channels, up to 24 placements per property over 14 days, with schedule approval and publishing-status checks. One monthly report separates available social metrics, attributable tour visits and contact actions from confirmed enquiries. Setup and testing of account access, measurement and contact routing precede launch. Platform metric availability differs. No live integrations are demonstrated by the Cultus Bay example. Blotato documentation: https://help.blotato.com/api/llm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sales journey, not a forecast. A homeowner can request ARTEMIS, an agent can purchase a pilot, and an office can choose a recurring scope after evaluating delivery. Office support is limited to the stated hours and listing allowance.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a small commitment: Is there one current or upcoming listing you would like to review for the founding pilot? Ask for the address, source-media access and a short call. Confirm media permissions and route feasibility before sending the payment request. Contact: jose@artemisautomation.ai, provided by Jose.</a:t>
            </a:r>
          </a:p>
          <a:p xmlns:a="http://schemas.openxmlformats.org/drawingml/2006/main">
            <a:r>
              <a:t/>
            </a:r>
          </a:p>
          <a:p xmlns:a="http://schemas.openxmlformats.org/drawingml/2006/main">
            <a:r>
              <a:t>Source: owner operating brief and approved Cultus Bay demo; 16 September 2026. Property media reference: https://www.zillow.com/homedetails/8015-Cultus-Bay-Rd-Clinton-WA-98236/239638089_zpid/ . Source property media supplied for this demonstration. Client campaigns require permission for the intended media use. ARTEMIS is a working identity pending clearance. No measured outcome data or affiliation with the listing brokerage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0e01f33d87f4c4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4bcdc2e0aab418a" /><Relationship Type="http://schemas.openxmlformats.org/officeDocument/2006/relationships/slideLayout" Target="/ppt/slideLayouts/slideLayout1.xml" Id="R61c49503054d4d7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c49503054d4d7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d1ed82ba11f4013" /><Relationship Type="http://schemas.openxmlformats.org/officeDocument/2006/relationships/image" Target="/ppt/media/image.jpeg" Id="R013e29ea0fda4499" /><Relationship Type="http://schemas.openxmlformats.org/officeDocument/2006/relationships/image" Target="/ppt/media/image2.jpeg" Id="R18f6d3ef09f04211" /><Relationship Type="http://schemas.openxmlformats.org/officeDocument/2006/relationships/notesSlide" Target="/ppt/notesSlides/notesSlide1.xml" Id="R0186fb91ce7b4c3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61485f4584941f1" /><Relationship Type="http://schemas.openxmlformats.org/officeDocument/2006/relationships/image" Target="/ppt/media/image3.jpeg" Id="Raefa4e3238bf4054" /><Relationship Type="http://schemas.openxmlformats.org/officeDocument/2006/relationships/image" Target="/ppt/media/image4.jpeg" Id="Ra04783afaf5c41d2" /><Relationship Type="http://schemas.openxmlformats.org/officeDocument/2006/relationships/hyperlink" Target="https://artemis-listing-studio.thejose12.chatgpt.site/" TargetMode="External" Id="R457afc6bba474a03" /><Relationship Type="http://schemas.openxmlformats.org/officeDocument/2006/relationships/notesSlide" Target="/ppt/notesSlides/notesSlide2.xml" Id="R3db7eff4e135452b"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21bfa39bc1ac4cc6" /><Relationship Type="http://schemas.openxmlformats.org/officeDocument/2006/relationships/image" Target="/ppt/media/image5.jpeg" Id="Rc5646b115e9f4735" /><Relationship Type="http://schemas.openxmlformats.org/officeDocument/2006/relationships/notesSlide" Target="/ppt/notesSlides/notesSlide3.xml" Id="R98543d78c1df4f5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2c9366c75bc4bff" /><Relationship Type="http://schemas.openxmlformats.org/officeDocument/2006/relationships/image" Target="/ppt/media/image6.jpeg" Id="Rd110971dc60244c0" /><Relationship Type="http://schemas.openxmlformats.org/officeDocument/2006/relationships/image" Target="/ppt/media/image7.jpeg" Id="R97ff0fc501374fb5" /><Relationship Type="http://schemas.openxmlformats.org/officeDocument/2006/relationships/notesSlide" Target="/ppt/notesSlides/notesSlide4.xml" Id="R790f936362a749d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19c70f361184dda" /><Relationship Type="http://schemas.openxmlformats.org/officeDocument/2006/relationships/image" Target="/ppt/media/image8.jpeg" Id="Rb0bb59f0e1b94520" /><Relationship Type="http://schemas.openxmlformats.org/officeDocument/2006/relationships/image" Target="/ppt/media/image9.jpeg" Id="Rd56229dade46493f" /><Relationship Type="http://schemas.openxmlformats.org/officeDocument/2006/relationships/notesSlide" Target="/ppt/notesSlides/notesSlide5.xml" Id="Rad3011faeded493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de2816e9cb841d0" /><Relationship Type="http://schemas.openxmlformats.org/officeDocument/2006/relationships/image" Target="/ppt/media/image10.jpeg" Id="R6d2b8583f9ce46dd" /><Relationship Type="http://schemas.openxmlformats.org/officeDocument/2006/relationships/notesSlide" Target="/ppt/notesSlides/notesSlide6.xml" Id="R6abfbee220c844c8"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477ffb474ea4895" /><Relationship Type="http://schemas.openxmlformats.org/officeDocument/2006/relationships/image" Target="/ppt/media/image11.jpeg" Id="Re05e3f32dabe471b" /><Relationship Type="http://schemas.openxmlformats.org/officeDocument/2006/relationships/notesSlide" Target="/ppt/notesSlides/notesSlide7.xml" Id="R6db0f2d23e1d48b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cb557f715617482b" /><Relationship Type="http://schemas.openxmlformats.org/officeDocument/2006/relationships/image" Target="/ppt/media/image12.jpeg" Id="Rcd4b0e1d69414853" /><Relationship Type="http://schemas.openxmlformats.org/officeDocument/2006/relationships/notesSlide" Target="/ppt/notesSlides/notesSlide8.xml" Id="R7401bab1527b41bd"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adee33f527f43e9" /><Relationship Type="http://schemas.openxmlformats.org/officeDocument/2006/relationships/image" Target="/ppt/media/image13.jpeg" Id="Rb0f29b75107b414a" /><Relationship Type="http://schemas.openxmlformats.org/officeDocument/2006/relationships/notesSlide" Target="/ppt/notesSlides/notesSlide9.xml" Id="R8b5a1d010a644af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d976247be524cf9" /><Relationship Type="http://schemas.openxmlformats.org/officeDocument/2006/relationships/image" Target="/ppt/media/image14.jpeg" Id="Rdd32431236944662" /><Relationship Type="http://schemas.openxmlformats.org/officeDocument/2006/relationships/notesSlide" Target="/ppt/notesSlides/notesSlide10.xml" Id="Rfb395867c83545b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c3c160bb7f8436b" /><Relationship Type="http://schemas.openxmlformats.org/officeDocument/2006/relationships/image" Target="/ppt/media/image15.jpeg" Id="R81d777b5bd8d4d3f" /><Relationship Type="http://schemas.openxmlformats.org/officeDocument/2006/relationships/notesSlide" Target="/ppt/notesSlides/notesSlide11.xml" Id="R1e2da2f932654d0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81433e44a5442fd" /><Relationship Type="http://schemas.openxmlformats.org/officeDocument/2006/relationships/image" Target="/ppt/media/image16.jpeg" Id="R02728a8b59174240" /><Relationship Type="http://schemas.openxmlformats.org/officeDocument/2006/relationships/notesSlide" Target="/ppt/notesSlides/notesSlide12.xml" Id="Rd1605bb9323e4d9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a232993f8004a4c" /><Relationship Type="http://schemas.openxmlformats.org/officeDocument/2006/relationships/image" Target="/ppt/media/image17.jpeg" Id="R7965d46f93134d6d" /><Relationship Type="http://schemas.openxmlformats.org/officeDocument/2006/relationships/image" Target="/ppt/media/image18.jpeg" Id="R9c13d1ae0e9442bb" /><Relationship Type="http://schemas.openxmlformats.org/officeDocument/2006/relationships/hyperlink" Target="mailto:jose@artemisautomation.ai" TargetMode="External" Id="R336e08b1bc8f4161" /><Relationship Type="http://schemas.openxmlformats.org/officeDocument/2006/relationships/hyperlink" Target="mailto:jose@artemisautomation.ai" TargetMode="External" Id="Raadd4e84a7cf48e9" /><Relationship Type="http://schemas.openxmlformats.org/officeDocument/2006/relationships/notesSlide" Target="/ppt/notesSlides/notesSlide13.xml" Id="R72e87eea9cc24a5f" /></Relationships>
</file>

<file path=ppt/slides/slide1.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013e29ea0fda4499"/>
          <ns1:stretch/>
        </ns1:blipFill>
      </ns0:bgPr>
    </ns0:bg>
    <ns0:spTree>
      <ns0:nvGrpSpPr>
        <ns0:cNvPr id="1" name=""/>
        <ns0:cNvGrpSpPr/>
        <ns0:nvPr/>
      </ns0:nvGrpSpPr>
      <ns0:grpSpPr>
        <ns1:xfrm/>
      </ns0:grpSpPr>
      <ns0:sp>
        <ns0:nvSpPr>
          <ns0:cNvPr id="8" name="">
            <ns1:extLst>
              <ns1:ext uri="{FF2B5EF4-FFF2-40B4-BE49-F238E27FC236}">
                <ns3:creationId id="{FD72FD7C-278F-47F3-87DB-2FFD7653B047}"/>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6" name="">
            <ns1:extLst>
              <ns1:ext uri="{FF2B5EF4-FFF2-40B4-BE49-F238E27FC236}">
                <ns3:creationId id="{3D893F8C-2F74-4844-8554-0FD2A2A21176}"/>
              </ns1:ext>
            </ns1:extLst>
          </ns0:cNvPr>
          <ns0:cNvSpPr>
            <ns1:spLocks noGrp="1"/>
          </ns0:cNvSpPr>
          <ns0:nvPr/>
        </ns0:nvSpPr>
        <ns0:spPr>
          <ns1:xfrm>
            <ns1:off x="571500" y="304800"/>
            <ns1:ext cx="9525000" cy="266700"/>
          </ns1:xfrm>
          <ns1:prstGeom prst="rect">
            <ns1:avLst/>
          </ns1:prstGeom>
          <ns1:noFill/>
          <ns1:ln w="0">
            <ns1:noFill/>
          </ns1:ln>
        </ns0:spPr>
        <ns0:txBody>
          <ns1:bodyPr lIns="0" tIns="0" rIns="0" bIns="0">
            <ns1:noAutofit/>
          </ns1:bodyPr>
          <ns1:lstStyle/>
          <ns1:p>
            <ns1:pPr>
              <ns1:buNone/>
              <ns1:defRPr sz="1275" b="1">
                <ns1:solidFill>
                  <ns1:srgbClr val="D1A276"/>
                </ns1:solidFill>
                <ns1:latin typeface="DejaVu Sans"/>
                <ns1:ea typeface="DejaVu Sans"/>
                <ns1:cs typeface="DejaVu Sans"/>
              </ns1:defRPr>
            </ns1:pPr>
            <ns1:r>
              <ns1:rPr sz="1275"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B0669929-C1CF-4DB2-9007-7EED3410A328}"/>
              </ns1:ext>
            </ns1:extLst>
          </ns0:cNvPr>
          <ns0:cNvSpPr>
            <ns1:spLocks noGrp="1"/>
          </ns0:cNvSpPr>
          <ns0:nvPr/>
        </ns0:nvSpPr>
        <ns0:spPr>
          <ns1:xfrm>
            <ns1:off x="11144250" y="6362700"/>
            <ns1:ext cx="476250" cy="228600"/>
          </ns1:xfrm>
          <ns1:prstGeom prst="rect">
            <ns1:avLst/>
          </ns1:prstGeom>
          <ns1:noFill/>
          <ns1:ln w="0">
            <ns1:noFill/>
          </ns1:ln>
        </ns0:spPr>
        <ns0:txBody>
          <ns1:bodyPr lIns="0" tIns="0" rIns="0" bIns="0">
            <ns1:noAutofit/>
          </ns1:bodyPr>
          <ns1:lstStyle/>
          <ns1:p>
            <ns1:pPr>
              <ns1:buNone/>
              <ns1:defRPr sz="1200" b="0">
                <ns1:solidFill>
                  <ns1:srgbClr val="BFCBC3"/>
                </ns1:solidFill>
                <ns1:latin typeface="DejaVu Sans"/>
                <ns1:ea typeface="DejaVu Sans"/>
                <ns1:cs typeface="DejaVu Sans"/>
              </ns1:defRPr>
            </ns1:pPr>
            <ns1:r>
              <ns1:rPr sz="1200" b="0">
                <ns1:solidFill>
                  <ns1:srgbClr val="BFCBC3"/>
                </ns1:solidFill>
                <ns1:latin typeface="DejaVu Sans"/>
                <ns1:ea typeface="DejaVu Sans"/>
                <ns1:cs typeface="DejaVu Sans"/>
              </ns1:rPr>
              <ns1:t>01</ns1:t>
            </ns1:r>
          </ns1:p>
        </ns0:txBody>
      </ns0:sp>
      <ns0:pic>
        <ns0:nvPicPr>
          <ns0:cNvPr id="12" name=""/>
          <ns0:cNvPicPr>
            <ns1:picLocks noChangeAspect="1"/>
          </ns0:cNvPicPr>
          <ns0:nvPr/>
        </ns0:nvPicPr>
        <ns0:blipFill>
          <ns1:blip ns2:embed="R18f6d3ef09f04211"/>
          <ns1:srcRect l="28564" t="0" r="28564" b="0"/>
          <ns1:stretch>
            <ns1:fillRect l="0" t="0" r="0" b="0"/>
          </ns1:stretch>
        </ns0:blipFill>
        <ns0:spPr>
          <ns1:xfrm>
            <ns1:off x="6496050" y="0"/>
            <ns1:ext cx="5695950" cy="6858000"/>
          </ns1:xfrm>
          <ns1:prstGeom prst="rect">
            <ns1:avLst/>
          </ns1:prstGeom>
        </ns0:spPr>
      </ns0:pic>
      <ns0:sp>
        <ns0:nvSpPr>
          <ns0:cNvPr id="4" name="">
            <ns1:extLst>
              <ns1:ext uri="{FF2B5EF4-FFF2-40B4-BE49-F238E27FC236}">
                <ns3:creationId id="{3EC85F8C-4C8F-427B-B396-A626FD4E94E0}"/>
              </ns1:ext>
            </ns1:extLst>
          </ns0:cNvPr>
          <ns0:cNvSpPr>
            <ns1:spLocks noGrp="1"/>
          </ns0:cNvSpPr>
          <ns0:nvPr/>
        </ns0:nvSpPr>
        <ns0:spPr>
          <ns1:xfrm>
            <ns1:off x="571500" y="1524000"/>
            <ns1:ext cx="5429250" cy="3333750"/>
          </ns1:xfrm>
          <ns1:prstGeom prst="rect">
            <ns1:avLst/>
          </ns1:prstGeom>
          <ns1:noFill/>
          <ns1:ln w="0">
            <ns1:noFill/>
          </ns1:ln>
        </ns0:spPr>
        <ns0:txBody>
          <ns1:bodyPr lIns="0" tIns="0" rIns="0" bIns="0">
            <ns1:noAutofit/>
          </ns1:bodyPr>
          <ns1:lstStyle/>
          <ns1:p>
            <ns1:pPr>
              <ns1:buNone/>
              <ns1:defRPr sz="4425" b="0">
                <ns1:solidFill>
                  <ns1:srgbClr val="F3F4ED"/>
                </ns1:solidFill>
                <ns1:latin typeface="DejaVu Serif"/>
                <ns1:ea typeface="DejaVu Serif"/>
                <ns1:cs typeface="DejaVu Serif"/>
              </ns1:defRPr>
            </ns1:pPr>
            <ns1:r>
              <ns1:rPr sz="4425" b="0">
                <ns1:solidFill>
                  <ns1:srgbClr val="F3F4ED"/>
                </ns1:solidFill>
                <ns1:latin typeface="DejaVu Serif"/>
                <ns1:ea typeface="DejaVu Serif"/>
                <ns1:cs typeface="DejaVu Serif"/>
              </ns1:rPr>
              <ns1:t>One listing.</ns1:t>
            </ns1:r>
          </ns1:p>
          <ns1:p>
            <ns1:pPr>
              <ns1:buNone/>
              <ns1:defRPr sz="4425" b="0">
                <ns1:solidFill>
                  <ns1:srgbClr val="F3F4ED"/>
                </ns1:solidFill>
                <ns1:latin typeface="DejaVu Serif"/>
                <ns1:ea typeface="DejaVu Serif"/>
                <ns1:cs typeface="DejaVu Serif"/>
              </ns1:defRPr>
            </ns1:pPr>
            <ns1:r>
              <ns1:rPr sz="4425" b="0">
                <ns1:solidFill>
                  <ns1:srgbClr val="F3F4ED"/>
                </ns1:solidFill>
                <ns1:latin typeface="DejaVu Serif"/>
                <ns1:ea typeface="DejaVu Serif"/>
                <ns1:cs typeface="DejaVu Serif"/>
              </ns1:rPr>
              <ns1:t>An entire</ns1:t>
            </ns1:r>
          </ns1:p>
          <ns1:p>
            <ns1:pPr>
              <ns1:buNone/>
              <ns1:defRPr sz="4425" b="0">
                <ns1:solidFill>
                  <ns1:srgbClr val="F3F4ED"/>
                </ns1:solidFill>
                <ns1:latin typeface="DejaVu Serif"/>
                <ns1:ea typeface="DejaVu Serif"/>
                <ns1:cs typeface="DejaVu Serif"/>
              </ns1:defRPr>
            </ns1:pPr>
            <ns1:r>
              <ns1:rPr sz="4425" b="0">
                <ns1:solidFill>
                  <ns1:srgbClr val="F3F4ED"/>
                </ns1:solidFill>
                <ns1:latin typeface="DejaVu Serif"/>
                <ns1:ea typeface="DejaVu Serif"/>
                <ns1:cs typeface="DejaVu Serif"/>
              </ns1:rPr>
              <ns1:t>marketing</ns1:t>
            </ns1:r>
          </ns1:p>
          <ns1:p>
            <ns1:pPr>
              <ns1:buNone/>
              <ns1:defRPr sz="4425" b="0">
                <ns1:solidFill>
                  <ns1:srgbClr val="F3F4ED"/>
                </ns1:solidFill>
                <ns1:latin typeface="DejaVu Serif"/>
                <ns1:ea typeface="DejaVu Serif"/>
                <ns1:cs typeface="DejaVu Serif"/>
              </ns1:defRPr>
            </ns1:pPr>
            <ns1:r>
              <ns1:rPr sz="4425" b="0">
                <ns1:solidFill>
                  <ns1:srgbClr val="F3F4ED"/>
                </ns1:solidFill>
                <ns1:latin typeface="DejaVu Serif"/>
                <ns1:ea typeface="DejaVu Serif"/>
                <ns1:cs typeface="DejaVu Serif"/>
              </ns1:rPr>
              <ns1:t>campaign.</ns1:t>
            </ns1:r>
          </ns1:p>
        </ns0:txBody>
      </ns0:sp>
      <ns0:sp>
        <ns0:nvSpPr>
          <ns0:cNvPr id="5" name="">
            <ns1:extLst>
              <ns1:ext uri="{FF2B5EF4-FFF2-40B4-BE49-F238E27FC236}">
                <ns3:creationId id="{A92E8644-F1B2-414E-B115-D095C5CC7F00}"/>
              </ns1:ext>
            </ns1:extLst>
          </ns0:cNvPr>
          <ns0:cNvSpPr>
            <ns1:spLocks noGrp="1"/>
          </ns0:cNvSpPr>
          <ns0:nvPr/>
        </ns0:nvSpPr>
        <ns0:spPr>
          <ns1:xfrm>
            <ns1:off x="571500" y="5143500"/>
            <ns1:ext cx="5334000" cy="790575"/>
          </ns1:xfrm>
          <ns1:prstGeom prst="rect">
            <ns1:avLst/>
          </ns1:prstGeom>
          <ns1:noFill/>
          <ns1:ln w="0">
            <ns1:noFill/>
          </ns1:ln>
        </ns0:spPr>
        <ns0:txBody>
          <ns1:bodyPr lIns="0" tIns="0" rIns="0" bIns="0">
            <ns1:noAutofit/>
          </ns1:bodyPr>
          <ns1:lstStyle/>
          <ns1:p>
            <ns1:pPr>
              <ns1:buNone/>
              <ns1:defRPr sz="1875" b="0">
                <ns1:solidFill>
                  <ns1:srgbClr val="BFCBC3"/>
                </ns1:solidFill>
                <ns1:latin typeface="DejaVu Sans"/>
                <ns1:ea typeface="DejaVu Sans"/>
                <ns1:cs typeface="DejaVu Sans"/>
              </ns1:defRPr>
            </ns1:pPr>
            <ns1:r>
              <ns1:rPr sz="1875" b="0">
                <ns1:solidFill>
                  <ns1:srgbClr val="BFCBC3"/>
                </ns1:solidFill>
                <ns1:latin typeface="DejaVu Sans"/>
                <ns1:ea typeface="DejaVu Sans"/>
                <ns1:cs typeface="DejaVu Sans"/>
              </ns1:rPr>
              <ns1:t>For homeowners, agents and brokerages.</ns1:t>
            </ns1:r>
          </ns1:p>
          <ns1:p>
            <ns1:pPr>
              <ns1:buNone/>
              <ns1:defRPr sz="1875" b="0">
                <ns1:solidFill>
                  <ns1:srgbClr val="BFCBC3"/>
                </ns1:solidFill>
                <ns1:latin typeface="DejaVu Sans"/>
                <ns1:ea typeface="DejaVu Sans"/>
                <ns1:cs typeface="DejaVu Sans"/>
              </ns1:defRPr>
            </ns1:pPr>
            <ns1:r>
              <ns1:rPr sz="1875" b="0">
                <ns1:solidFill>
                  <ns1:srgbClr val="BFCBC3"/>
                </ns1:solidFill>
                <ns1:latin typeface="DejaVu Sans"/>
                <ns1:ea typeface="DejaVu Sans"/>
                <ns1:cs typeface="DejaVu Sans"/>
              </ns1:rPr>
              <ns1:t>A guided journey and six social films.</ns1:t>
            </ns1:r>
          </ns1:p>
        </ns0:txBody>
      </ns0:sp>
    </ns0:spTree>
    <ns0:extLst>
      <ns0:ext uri="{BB962C8B-B14F-4D97-AF65-F5344CB8AC3E}">
        <ns4:creationId val="897539159"/>
      </ns0:ext>
    </ns0:extLst>
  </ns0:cSld>
</ns0:sld>
</file>

<file path=ppt/slides/slide2.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aefa4e3238bf4054"/>
          <ns1:stretch/>
        </ns1:blipFill>
      </ns0:bgPr>
    </ns0:bg>
    <ns0:spTree>
      <ns0:nvGrpSpPr>
        <ns0:cNvPr id="1" name=""/>
        <ns0:cNvGrpSpPr/>
        <ns0:nvPr/>
      </ns0:nvGrpSpPr>
      <ns0:grpSpPr>
        <ns1:xfrm/>
      </ns0:grpSpPr>
      <ns0:sp>
        <ns0:nvSpPr>
          <ns0:cNvPr id="12" name="">
            <ns1:extLst>
              <ns1:ext uri="{FF2B5EF4-FFF2-40B4-BE49-F238E27FC236}">
                <ns3:creationId id="{29E62324-C443-493F-8E47-5023D8487CB8}"/>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10" name="">
            <ns1:extLst>
              <ns1:ext uri="{FF2B5EF4-FFF2-40B4-BE49-F238E27FC236}">
                <ns3:creationId id="{3446F816-CF69-4681-B718-3CABAE1A05F4}"/>
              </ns1:ext>
            </ns1:extLst>
          </ns0:cNvPr>
          <ns0:cNvSpPr>
            <ns1:spLocks noGrp="1"/>
          </ns0:cNvSpPr>
          <ns0:nvPr/>
        </ns0:nvSpPr>
        <ns0:spPr>
          <ns1:xfrm>
            <ns1:off x="571500" y="304800"/>
            <ns1:ext cx="9525000" cy="266700"/>
          </ns1:xfrm>
          <ns1:prstGeom prst="rect">
            <ns1:avLst/>
          </ns1:prstGeom>
          <ns1:noFill/>
          <ns1:ln w="0">
            <ns1:noFill/>
          </ns1:ln>
        </ns0:spPr>
        <ns0:txBody>
          <ns1:bodyPr lIns="0" tIns="0" rIns="0" bIns="0">
            <ns1:noAutofit/>
          </ns1:bodyPr>
          <ns1:lstStyle/>
          <ns1:p>
            <ns1:pPr>
              <ns1:buNone/>
              <ns1:defRPr sz="1275" b="1">
                <ns1:solidFill>
                  <ns1:srgbClr val="D1A276"/>
                </ns1:solidFill>
                <ns1:latin typeface="DejaVu Sans"/>
                <ns1:ea typeface="DejaVu Sans"/>
                <ns1:cs typeface="DejaVu Sans"/>
              </ns1:defRPr>
            </ns1:pPr>
            <ns1:r>
              <ns1:rPr sz="1275"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8E42AFF3-A5F4-41C4-8090-8A45D5A1BEDA}"/>
              </ns1:ext>
            </ns1:extLst>
          </ns0:cNvPr>
          <ns0:cNvSpPr>
            <ns1:spLocks noGrp="1"/>
          </ns0:cNvSpPr>
          <ns0:nvPr/>
        </ns0:nvSpPr>
        <ns0:spPr>
          <ns1:xfrm>
            <ns1:off x="571500" y="971550"/>
            <ns1:ext cx="10953750" cy="1190625"/>
          </ns1:xfrm>
          <ns1:prstGeom prst="rect">
            <ns1:avLst/>
          </ns1:prstGeom>
          <ns1:noFill/>
          <ns1:ln w="0">
            <ns1:noFill/>
          </ns1:ln>
        </ns0:spPr>
        <ns0:txBody>
          <ns1:bodyPr lIns="0" tIns="0" rIns="0" bIns="0">
            <ns1:noAutofit/>
          </ns1:bodyPr>
          <ns1:lstStyle/>
          <ns1:p>
            <ns1:pPr>
              <ns1:buNone/>
              <ns1:defRPr sz="3600" b="1">
                <ns1:solidFill>
                  <ns1:srgbClr val="F3F4ED"/>
                </ns1:solidFill>
                <ns1:latin typeface="DejaVu Sans"/>
                <ns1:ea typeface="DejaVu Sans"/>
                <ns1:cs typeface="DejaVu Sans"/>
              </ns1:defRPr>
            </ns1:pPr>
            <ns1:r>
              <ns1:rPr sz="3600" b="1">
                <ns1:solidFill>
                  <ns1:srgbClr val="F3F4ED"/>
                </ns1:solidFill>
                <ns1:latin typeface="DejaVu Sans"/>
                <ns1:ea typeface="DejaVu Sans"/>
                <ns1:cs typeface="DejaVu Sans"/>
              </ns1:rPr>
              <ns1:t>A closer look before the showing</ns1:t>
            </ns1:r>
          </ns1:p>
        </ns0:txBody>
      </ns0:sp>
      <ns0:sp>
        <ns0:nvSpPr>
          <ns0:cNvPr id="3" name="">
            <ns1:extLst>
              <ns1:ext uri="{FF2B5EF4-FFF2-40B4-BE49-F238E27FC236}">
                <ns3:creationId id="{0AFCD905-F625-440F-BAE5-0BD3CE468443}"/>
              </ns1:ext>
            </ns1:extLst>
          </ns0:cNvPr>
          <ns0:cNvSpPr>
            <ns1:spLocks noGrp="1"/>
          </ns0:cNvSpPr>
          <ns0:nvPr/>
        </ns0:nvSpPr>
        <ns0:spPr>
          <ns1:xfrm>
            <ns1:off x="11144250" y="6362700"/>
            <ns1:ext cx="476250" cy="228600"/>
          </ns1:xfrm>
          <ns1:prstGeom prst="rect">
            <ns1:avLst/>
          </ns1:prstGeom>
          <ns1:noFill/>
          <ns1:ln w="0">
            <ns1:noFill/>
          </ns1:ln>
        </ns0:spPr>
        <ns0:txBody>
          <ns1:bodyPr lIns="0" tIns="0" rIns="0" bIns="0">
            <ns1:noAutofit/>
          </ns1:bodyPr>
          <ns1:lstStyle/>
          <ns1:p>
            <ns1:pPr>
              <ns1:buNone/>
              <ns1:defRPr sz="1200" b="0">
                <ns1:solidFill>
                  <ns1:srgbClr val="BFCBC3"/>
                </ns1:solidFill>
                <ns1:latin typeface="DejaVu Sans"/>
                <ns1:ea typeface="DejaVu Sans"/>
                <ns1:cs typeface="DejaVu Sans"/>
              </ns1:defRPr>
            </ns1:pPr>
            <ns1:r>
              <ns1:rPr sz="1200" b="0">
                <ns1:solidFill>
                  <ns1:srgbClr val="BFCBC3"/>
                </ns1:solidFill>
                <ns1:latin typeface="DejaVu Sans"/>
                <ns1:ea typeface="DejaVu Sans"/>
                <ns1:cs typeface="DejaVu Sans"/>
              </ns1:rPr>
              <ns1:t>02</ns1:t>
            </ns1:r>
          </ns1:p>
        </ns0:txBody>
      </ns0:sp>
      <ns0:pic>
        <ns0:nvPicPr>
          <ns0:cNvPr id="17" name=""/>
          <ns0:cNvPicPr>
            <ns1:picLocks noChangeAspect="1"/>
          </ns0:cNvPicPr>
          <ns0:nvPr/>
        </ns0:nvPicPr>
        <ns0:blipFill>
          <ns1:blip ns2:embed="Ra04783afaf5c41d2"/>
          <ns1:srcRect l="0" t="5081" r="0" b="5081"/>
          <ns1:stretch>
            <ns1:fillRect l="0" t="0" r="0" b="0"/>
          </ns1:stretch>
        </ns0:blipFill>
        <ns0:spPr>
          <ns1:xfrm>
            <ns1:off x="571500" y="2524125"/>
            <ns1:ext cx="6477000" cy="3476625"/>
          </ns1:xfrm>
          <ns1:prstGeom prst="rect">
            <ns1:avLst/>
          </ns1:prstGeom>
        </ns0:spPr>
      </ns0:pic>
      <ns0:sp>
        <ns0:nvSpPr>
          <ns0:cNvPr id="5" name="">
            <ns1:extLst>
              <ns1:ext uri="{FF2B5EF4-FFF2-40B4-BE49-F238E27FC236}">
                <ns3:creationId id="{19CDF065-66F2-427A-9B29-602D8CC0B359}"/>
              </ns1:ext>
            </ns1:extLst>
          </ns0:cNvPr>
          <ns0:cNvSpPr>
            <ns1:spLocks noGrp="1"/>
          </ns0:cNvSpPr>
          <ns0:nvPr/>
        </ns0:nvSpPr>
        <ns0:spPr>
          <ns1:xfrm>
            <ns1:off x="7524750" y="2667000"/>
            <ns1:ext cx="4048125" cy="400050"/>
          </ns1:xfrm>
          <ns1:prstGeom prst="rect">
            <ns1:avLst/>
          </ns1:prstGeom>
          <ns1:noFill/>
          <ns1:ln w="0">
            <ns1:noFill/>
          </ns1:ln>
        </ns0:spPr>
        <ns0:txBody>
          <ns1:bodyPr lIns="0" tIns="0" rIns="0" bIns="0">
            <ns1:noAutofit/>
          </ns1:bodyPr>
          <ns1:lstStyle/>
          <ns1:p>
            <ns1:pPr>
              <ns1:buNone/>
              <ns1:defRPr sz="2175" b="1">
                <ns1:solidFill>
                  <ns1:srgbClr val="D1A276"/>
                </ns1:solidFill>
                <ns1:latin typeface="DejaVu Sans"/>
                <ns1:ea typeface="DejaVu Sans"/>
                <ns1:cs typeface="DejaVu Sans"/>
              </ns1:defRPr>
            </ns1:pPr>
            <ns1:r>
              <ns1:rPr sz="2175" b="1">
                <ns1:solidFill>
                  <ns1:srgbClr val="D1A276"/>
                </ns1:solidFill>
                <ns1:latin typeface="DejaVu Sans"/>
                <ns1:ea typeface="DejaVu Sans"/>
                <ns1:cs typeface="DejaVu Sans"/>
              </ns1:rPr>
              <ns1:t>01   Scroll or play</ns1:t>
            </ns1:r>
          </ns1:p>
        </ns0:txBody>
      </ns0:sp>
      <ns0:sp>
        <ns0:nvSpPr>
          <ns0:cNvPr id="6" name="">
            <ns1:extLst>
              <ns1:ext uri="{FF2B5EF4-FFF2-40B4-BE49-F238E27FC236}">
                <ns3:creationId id="{20FACC46-F467-41FA-A9F7-8A4814211885}"/>
              </ns1:ext>
            </ns1:extLst>
          </ns0:cNvPr>
          <ns0:cNvSpPr>
            <ns1:spLocks noGrp="1"/>
          </ns0:cNvSpPr>
          <ns0:nvPr/>
        </ns0:nvSpPr>
        <ns0:spPr>
          <ns1:xfrm>
            <ns1:off x="7524750" y="3143250"/>
            <ns1:ext cx="4048125" cy="809625"/>
          </ns1:xfrm>
          <ns1:prstGeom prst="rect">
            <ns1:avLst/>
          </ns1:prstGeom>
          <ns1:noFill/>
          <ns1:ln w="0">
            <ns1:noFill/>
          </ns1:ln>
        </ns0:spPr>
        <ns0:txBody>
          <ns1:bodyPr lIns="0" tIns="0" rIns="0" bIns="0">
            <ns1:noAutofit/>
          </ns1:bodyPr>
          <ns1:lstStyle/>
          <ns1:p>
            <ns1:pPr>
              <ns1:buNone/>
              <ns1:defRPr sz="1875" b="0">
                <ns1:solidFill>
                  <ns1:srgbClr val="F3F4ED"/>
                </ns1:solidFill>
                <ns1:latin typeface="DejaVu Sans"/>
                <ns1:ea typeface="DejaVu Sans"/>
                <ns1:cs typeface="DejaVu Sans"/>
              </ns1:defRPr>
            </ns1:pPr>
            <ns1:r>
              <ns1:rPr sz="1875" b="0">
                <ns1:solidFill>
                  <ns1:srgbClr val="F3F4ED"/>
                </ns1:solidFill>
                <ns1:latin typeface="DejaVu Sans"/>
                <ns1:ea typeface="DejaVu Sans"/>
                <ns1:cs typeface="DejaVu Sans"/>
              </ns1:rPr>
              <ns1:t>Explore in HD with</ns1:t>
            </ns1:r>
          </ns1:p>
          <ns1:p>
            <ns1:pPr>
              <ns1:buNone/>
              <ns1:defRPr sz="1875" b="0">
                <ns1:solidFill>
                  <ns1:srgbClr val="F3F4ED"/>
                </ns1:solidFill>
                <ns1:latin typeface="DejaVu Sans"/>
                <ns1:ea typeface="DejaVu Sans"/>
                <ns1:cs typeface="DejaVu Sans"/>
              </ns1:defRPr>
            </ns1:pPr>
            <ns1:r>
              <ns1:rPr sz="1875" b="0">
                <ns1:solidFill>
                  <ns1:srgbClr val="F3F4ED"/>
                </ns1:solidFill>
                <ns1:latin typeface="DejaVu Sans"/>
                <ns1:ea typeface="DejaVu Sans"/>
                <ns1:cs typeface="DejaVu Sans"/>
              </ns1:rPr>
              <ns1:t>helpful room descriptions.</ns1:t>
            </ns1:r>
          </ns1:p>
        </ns0:txBody>
      </ns0:sp>
      <ns0:sp>
        <ns0:nvSpPr>
          <ns0:cNvPr id="7" name="">
            <ns1:extLst>
              <ns1:ext uri="{FF2B5EF4-FFF2-40B4-BE49-F238E27FC236}">
                <ns3:creationId id="{DDD049D7-A96E-4409-802A-AAE4DBDE86BC}"/>
              </ns1:ext>
            </ns1:extLst>
          </ns0:cNvPr>
          <ns0:cNvSpPr>
            <ns1:spLocks noGrp="1"/>
          </ns0:cNvSpPr>
          <ns0:nvPr/>
        </ns0:nvSpPr>
        <ns0:spPr>
          <ns1:xfrm>
            <ns1:off x="7524750" y="4076700"/>
            <ns1:ext cx="4048125" cy="400050"/>
          </ns1:xfrm>
          <ns1:prstGeom prst="rect">
            <ns1:avLst/>
          </ns1:prstGeom>
          <ns1:noFill/>
          <ns1:ln w="0">
            <ns1:noFill/>
          </ns1:ln>
        </ns0:spPr>
        <ns0:txBody>
          <ns1:bodyPr lIns="0" tIns="0" rIns="0" bIns="0">
            <ns1:noAutofit/>
          </ns1:bodyPr>
          <ns1:lstStyle/>
          <ns1:p>
            <ns1:pPr>
              <ns1:buNone/>
              <ns1:defRPr sz="2175" b="1">
                <ns1:solidFill>
                  <ns1:srgbClr val="D1A276"/>
                </ns1:solidFill>
                <ns1:latin typeface="DejaVu Sans"/>
                <ns1:ea typeface="DejaVu Sans"/>
                <ns1:cs typeface="DejaVu Sans"/>
              </ns1:defRPr>
            </ns1:pPr>
            <ns1:r>
              <ns1:rPr sz="2175" b="1">
                <ns1:solidFill>
                  <ns1:srgbClr val="D1A276"/>
                </ns1:solidFill>
                <ns1:latin typeface="DejaVu Sans"/>
                <ns1:ea typeface="DejaVu Sans"/>
                <ns1:cs typeface="DejaVu Sans"/>
              </ns1:rPr>
              <ns1:t>02   Choose a room</ns1:t>
            </ns1:r>
          </ns1:p>
        </ns0:txBody>
      </ns0:sp>
      <ns0:sp>
        <ns0:nvSpPr>
          <ns0:cNvPr id="8" name="">
            <ns1:extLst>
              <ns1:ext uri="{FF2B5EF4-FFF2-40B4-BE49-F238E27FC236}">
                <ns3:creationId id="{2E7FCE78-D969-4388-8B2A-0170105D272F}"/>
              </ns1:ext>
            </ns1:extLst>
          </ns0:cNvPr>
          <ns0:cNvSpPr>
            <ns1:spLocks noGrp="1"/>
          </ns0:cNvSpPr>
          <ns0:nvPr/>
        </ns0:nvSpPr>
        <ns0:spPr>
          <ns1:xfrm>
            <ns1:off x="7524750" y="4552950"/>
            <ns1:ext cx="4048125" cy="809625"/>
          </ns1:xfrm>
          <ns1:prstGeom prst="rect">
            <ns1:avLst/>
          </ns1:prstGeom>
          <ns1:noFill/>
          <ns1:ln w="0">
            <ns1:noFill/>
          </ns1:ln>
        </ns0:spPr>
        <ns0:txBody>
          <ns1:bodyPr lIns="0" tIns="0" rIns="0" bIns="0">
            <ns1:noAutofit/>
          </ns1:bodyPr>
          <ns1:lstStyle/>
          <ns1:p>
            <ns1:pPr>
              <ns1:buNone/>
              <ns1:defRPr sz="1875" b="0">
                <ns1:solidFill>
                  <ns1:srgbClr val="F3F4ED"/>
                </ns1:solidFill>
                <ns1:latin typeface="DejaVu Sans"/>
                <ns1:ea typeface="DejaVu Sans"/>
                <ns1:cs typeface="DejaVu Sans"/>
              </ns1:defRPr>
            </ns1:pPr>
            <ns1:r>
              <ns1:rPr sz="1875" b="0">
                <ns1:solidFill>
                  <ns1:srgbClr val="F3F4ED"/>
                </ns1:solidFill>
                <ns1:latin typeface="DejaVu Sans"/>
                <ns1:ea typeface="DejaVu Sans"/>
                <ns1:cs typeface="DejaVu Sans"/>
              </ns1:rPr>
              <ns1:t>Jump to a chapter and</ns1:t>
            </ns1:r>
          </ns1:p>
          <ns1:p>
            <ns1:pPr>
              <ns1:buNone/>
              <ns1:defRPr sz="1875" b="0">
                <ns1:solidFill>
                  <ns1:srgbClr val="F3F4ED"/>
                </ns1:solidFill>
                <ns1:latin typeface="DejaVu Sans"/>
                <ns1:ea typeface="DejaVu Sans"/>
                <ns1:cs typeface="DejaVu Sans"/>
              </ns1:defRPr>
            </ns1:pPr>
            <ns1:r>
              <ns1:rPr sz="1875" b="0">
                <ns1:solidFill>
                  <ns1:srgbClr val="F3F4ED"/>
                </ns1:solidFill>
                <ns1:latin typeface="DejaVu Sans"/>
                <ns1:ea typeface="DejaVu Sans"/>
                <ns1:cs typeface="DejaVu Sans"/>
              </ns1:rPr>
              <ns1:t>open the source floor plan.</ns1:t>
            </ns1:r>
          </ns1:p>
        </ns0:txBody>
      </ns0:sp>
      <ns0:sp>
        <ns0:nvSpPr>
          <ns0:cNvPr id="9" name="">
            <ns1:extLst>
              <ns1:ext uri="{FF2B5EF4-FFF2-40B4-BE49-F238E27FC236}">
                <ns3:creationId id="{7305BEC7-28EA-4E18-BABC-6A3D699C68E2}"/>
              </ns1:ext>
            </ns1:extLst>
          </ns0:cNvPr>
          <ns0:cNvSpPr>
            <ns1:spLocks noGrp="1"/>
          </ns0:cNvSpPr>
          <ns0:nvPr/>
        </ns0:nvSpPr>
        <ns0:spPr>
          <ns1:xfrm>
            <ns1:off x="571500" y="6172200"/>
            <ns1:ext cx="9525000" cy="352425"/>
          </ns1:xfrm>
          <ns1:prstGeom prst="rect">
            <ns1:avLst/>
          </ns1:prstGeom>
          <ns1:noFill/>
          <ns1:ln w="0">
            <ns1:noFill/>
          </ns1:ln>
        </ns0:spPr>
        <ns0:txBody>
          <ns1:bodyPr lIns="0" tIns="0" rIns="0" bIns="0">
            <ns1:noAutofit/>
          </ns1:bodyPr>
          <ns1:lstStyle/>
          <ns1:p>
            <ns1:pPr>
              <ns1:buNone/>
              <ns1:defRPr sz="1725" b="0">
                <ns1:solidFill>
                  <ns1:srgbClr val="D1A276"/>
                </ns1:solidFill>
                <ns1:latin typeface="DejaVu Sans"/>
                <ns1:ea typeface="DejaVu Sans"/>
                <ns1:cs typeface="DejaVu Sans"/>
              </ns1:defRPr>
            </ns1:pPr>
            <ns1:r>
              <ns1:rPr u="sng">
                <ns1:solidFill>
                  <ns1:srgbClr val="D1A276"/>
                </ns1:solidFill>
                <ns1:hlinkClick ns2:id="R457afc6bba474a03"/>
              </ns1:rPr>
              <ns1:t>Open the Cultus Bay walkthrough</ns1:t>
            </ns1:r>
          </ns1:p>
        </ns0:txBody>
      </ns0:sp>
    </ns0:spTree>
    <ns0:extLst>
      <ns0:ext uri="{BB962C8B-B14F-4D97-AF65-F5344CB8AC3E}">
        <ns4:creationId val="1964065344"/>
      </ns0:ext>
    </ns0:extLst>
  </ns0:cSld>
</ns0:sld>
</file>

<file path=ppt/slides/slide3.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c5646b115e9f4735"/>
          <ns1:stretch/>
        </ns1:blipFill>
      </ns0:bgPr>
    </ns0:bg>
    <ns0:spTree>
      <ns0:nvGrpSpPr>
        <ns0:cNvPr id="1" name=""/>
        <ns0:cNvGrpSpPr/>
        <ns0:nvPr/>
      </ns0:nvGrpSpPr>
      <ns0:grpSpPr>
        <ns1:xfrm/>
      </ns0:grpSpPr>
      <ns0:sp>
        <ns0:nvSpPr>
          <ns0:cNvPr id="23" name="">
            <ns1:extLst>
              <ns1:ext uri="{FF2B5EF4-FFF2-40B4-BE49-F238E27FC236}">
                <ns3:creationId id="{5BF34F8A-D315-40EC-BBB5-AEC9FDC33907}"/>
              </ns1:ext>
            </ns1:extLst>
          </ns0:cNvPr>
          <ns0:cNvSpPr>
            <ns1:spLocks noGrp="1"/>
          </ns0:cNvSpPr>
          <ns0:nvPr/>
        </ns0:nvSpPr>
        <ns0:spPr>
          <ns1:xfrm>
            <ns1:off x="0" y="0"/>
            <ns1:ext cx="12192000" cy="6858000"/>
          </ns1:xfrm>
          <ns1:prstGeom prst="rect">
            <ns1:avLst/>
          </ns1:prstGeom>
          <ns1:solidFill>
            <ns1:srgbClr val="F2F5EE">
              <ns1:alpha val="88000"/>
            </ns1:srgbClr>
          </ns1:solidFill>
          <ns1:ln w="0">
            <ns1:noFill/>
          </ns1:ln>
        </ns0:spPr>
      </ns0:sp>
      <ns0:sp>
        <ns0:nvSpPr>
          <ns0:cNvPr id="22" name="">
            <ns1:extLst>
              <ns1:ext uri="{FF2B5EF4-FFF2-40B4-BE49-F238E27FC236}">
                <ns3:creationId id="{A2D90312-05ED-493B-82B2-90C78CB408AF}"/>
              </ns1:ext>
            </ns1:extLst>
          </ns0:cNvPr>
          <ns0:cNvSpPr>
            <ns1:spLocks noGrp="1"/>
          </ns0:cNvSpPr>
          <ns0:nvPr/>
        </ns0:nvSpPr>
        <ns0:spPr>
          <ns1:xfrm>
            <ns1:off x="571500" y="304800"/>
            <ns1:ext cx="9525000" cy="266700"/>
          </ns1:xfrm>
          <ns1:prstGeom prst="rect">
            <ns1:avLst/>
          </ns1:prstGeom>
          <ns1:noFill/>
          <ns1:ln w="0">
            <ns1:noFill/>
          </ns1:ln>
        </ns0:spPr>
        <ns0:txBody>
          <ns1:bodyPr lIns="0" tIns="0" rIns="0" bIns="0">
            <ns1:noAutofit/>
          </ns1:bodyPr>
          <ns1:lstStyle/>
          <ns1:p>
            <ns1:pPr>
              <ns1:buNone/>
              <ns1:defRPr sz="1275" b="1">
                <ns1:solidFill>
                  <ns1:srgbClr val="18392C"/>
                </ns1:solidFill>
                <ns1:latin typeface="DejaVu Sans"/>
                <ns1:ea typeface="DejaVu Sans"/>
                <ns1:cs typeface="DejaVu Sans"/>
              </ns1:defRPr>
            </ns1:pPr>
            <ns1:r>
              <ns1:rPr sz="1275" b="1">
                <ns1:solidFill>
                  <ns1:srgbClr val="18392C"/>
                </ns1:solidFill>
                <ns1:latin typeface="DejaVu Sans"/>
                <ns1:ea typeface="DejaVu Sans"/>
                <ns1:cs typeface="DejaVu Sans"/>
              </ns1:rPr>
              <ns1:t>ARTEMIS  /  LISTING STUDIO</ns1:t>
            </ns1:r>
          </ns1:p>
        </ns0:txBody>
      </ns0:sp>
      <ns0:sp>
        <ns0:nvSpPr>
          <ns0:cNvPr id="2" name="">
            <ns1:extLst>
              <ns1:ext uri="{FF2B5EF4-FFF2-40B4-BE49-F238E27FC236}">
                <ns3:creationId id="{4A2EB27D-883B-44AA-BB73-DF354C7D508F}"/>
              </ns1:ext>
            </ns1:extLst>
          </ns0:cNvPr>
          <ns0:cNvSpPr>
            <ns1:spLocks noGrp="1"/>
          </ns0:cNvSpPr>
          <ns0:nvPr/>
        </ns0:nvSpPr>
        <ns0:spPr>
          <ns1:xfrm>
            <ns1:off x="571500" y="971550"/>
            <ns1:ext cx="10953750" cy="1190625"/>
          </ns1:xfrm>
          <ns1:prstGeom prst="rect">
            <ns1:avLst/>
          </ns1:prstGeom>
          <ns1:noFill/>
          <ns1:ln w="0">
            <ns1:noFill/>
          </ns1:ln>
        </ns0:spPr>
        <ns0:txBody>
          <ns1:bodyPr lIns="0" tIns="0" rIns="0" bIns="0">
            <ns1:noAutofit/>
          </ns1:bodyPr>
          <ns1:lstStyle/>
          <ns1:p>
            <ns1:pPr>
              <ns1:buNone/>
              <ns1:defRPr sz="3600" b="1">
                <ns1:solidFill>
                  <ns1:srgbClr val="18392C"/>
                </ns1:solidFill>
                <ns1:latin typeface="DejaVu Sans"/>
                <ns1:ea typeface="DejaVu Sans"/>
                <ns1:cs typeface="DejaVu Sans"/>
              </ns1:defRPr>
            </ns1:pPr>
            <ns1:r>
              <ns1:rPr sz="3600" b="1">
                <ns1:solidFill>
                  <ns1:srgbClr val="18392C"/>
                </ns1:solidFill>
                <ns1:latin typeface="DejaVu Sans"/>
                <ns1:ea typeface="DejaVu Sans"/>
                <ns1:cs typeface="DejaVu Sans"/>
              </ns1:rPr>
              <ns1:t>The complete listing campaign</ns1:t>
            </ns1:r>
          </ns1:p>
        </ns0:txBody>
      </ns0:sp>
      <ns0:sp>
        <ns0:nvSpPr>
          <ns0:cNvPr id="3" name="">
            <ns1:extLst>
              <ns1:ext uri="{FF2B5EF4-FFF2-40B4-BE49-F238E27FC236}">
                <ns3:creationId id="{74FE2A8F-7FF1-4F49-BEB8-287AEB0A0DB1}"/>
              </ns1:ext>
            </ns1:extLst>
          </ns0:cNvPr>
          <ns0:cNvSpPr>
            <ns1:spLocks noGrp="1"/>
          </ns0:cNvSpPr>
          <ns0:nvPr/>
        </ns0:nvSpPr>
        <ns0:spPr>
          <ns1:xfrm>
            <ns1:off x="11144250" y="6362700"/>
            <ns1:ext cx="476250" cy="228600"/>
          </ns1:xfrm>
          <ns1:prstGeom prst="rect">
            <ns1:avLst/>
          </ns1:prstGeom>
          <ns1:noFill/>
          <ns1:ln w="0">
            <ns1:noFill/>
          </ns1:ln>
        </ns0:spPr>
        <ns0:txBody>
          <ns1:bodyPr lIns="0" tIns="0" rIns="0" bIns="0">
            <ns1:noAutofit/>
          </ns1:bodyPr>
          <ns1:lstStyle/>
          <ns1:p>
            <ns1:pPr>
              <ns1:buNone/>
              <ns1:defRPr sz="1200" b="0">
                <ns1:solidFill>
                  <ns1:srgbClr val="18392C"/>
                </ns1:solidFill>
                <ns1:latin typeface="DejaVu Sans"/>
                <ns1:ea typeface="DejaVu Sans"/>
                <ns1:cs typeface="DejaVu Sans"/>
              </ns1:defRPr>
            </ns1:pPr>
            <ns1:r>
              <ns1:rPr sz="1200" b="0">
                <ns1:solidFill>
                  <ns1:srgbClr val="18392C"/>
                </ns1:solidFill>
                <ns1:latin typeface="DejaVu Sans"/>
                <ns1:ea typeface="DejaVu Sans"/>
                <ns1:cs typeface="DejaVu Sans"/>
              </ns1:rPr>
              <ns1:t>03</ns1:t>
            </ns1:r>
          </ns1:p>
        </ns0:txBody>
      </ns0:sp>
      <ns0:sp>
        <ns0:nvSpPr>
          <ns0:cNvPr id="4" name="">
            <ns1:extLst>
              <ns1:ext uri="{FF2B5EF4-FFF2-40B4-BE49-F238E27FC236}">
                <ns3:creationId id="{78CA2127-E737-48E0-B28F-32657B6C652A}"/>
              </ns1:ext>
            </ns1:extLst>
          </ns0:cNvPr>
          <ns0:cNvSpPr>
            <ns1:spLocks noGrp="1"/>
          </ns0:cNvSpPr>
          <ns0:nvPr/>
        </ns0:nvSpPr>
        <ns0:spPr>
          <ns1:xfrm>
            <ns1:off x="571500" y="2533650"/>
            <ns1:ext cx="457200" cy="381000"/>
          </ns1:xfrm>
          <ns1:prstGeom prst="rect">
            <ns1:avLst/>
          </ns1:prstGeom>
          <ns1:noFill/>
          <ns1:ln w="0">
            <ns1:noFill/>
          </ns1:ln>
        </ns0:spPr>
        <ns0:txBody>
          <ns1:bodyPr lIns="0" tIns="0" rIns="0" bIns="0">
            <ns1:noAutofit/>
          </ns1:bodyPr>
          <ns1:lstStyle/>
          <ns1:p>
            <ns1:pPr>
              <ns1:buNone/>
              <ns1:defRPr sz="1800" b="1">
                <ns1:solidFill>
                  <ns1:srgbClr val="876243"/>
                </ns1:solidFill>
                <ns1:latin typeface="DejaVu Sans"/>
                <ns1:ea typeface="DejaVu Sans"/>
                <ns1:cs typeface="DejaVu Sans"/>
              </ns1:defRPr>
            </ns1:pPr>
            <ns1:r>
              <ns1:rPr sz="1800" b="1">
                <ns1:solidFill>
                  <ns1:srgbClr val="876243"/>
                </ns1:solidFill>
                <ns1:latin typeface="DejaVu Sans"/>
                <ns1:ea typeface="DejaVu Sans"/>
                <ns1:cs typeface="DejaVu Sans"/>
              </ns1:rPr>
              <ns1:t>01</ns1:t>
            </ns1:r>
          </ns1:p>
        </ns0:txBody>
      </ns0:sp>
      <ns0:sp>
        <ns0:nvSpPr>
          <ns0:cNvPr id="5" name="">
            <ns1:extLst>
              <ns1:ext uri="{FF2B5EF4-FFF2-40B4-BE49-F238E27FC236}">
                <ns3:creationId id="{27149805-1FB3-43C5-8455-1E2B23503CE7}"/>
              </ns1:ext>
            </ns1:extLst>
          </ns0:cNvPr>
          <ns0:cNvSpPr>
            <ns1:spLocks noGrp="1"/>
          </ns0:cNvSpPr>
          <ns0:nvPr/>
        </ns0:nvSpPr>
        <ns0:spPr>
          <ns1:xfrm>
            <ns1:off x="1152525" y="2533650"/>
            <ns1:ext cx="4667250" cy="381000"/>
          </ns1:xfrm>
          <ns1:prstGeom prst="rect">
            <ns1:avLst/>
          </ns1:prstGeom>
          <ns1:noFill/>
          <ns1:ln w="0">
            <ns1:noFill/>
          </ns1:ln>
        </ns0:spPr>
        <ns0:txBody>
          <ns1:bodyPr lIns="0" tIns="0" rIns="0" bIns="0">
            <ns1:noAutofit/>
          </ns1:bodyPr>
          <ns1:lstStyle/>
          <ns1:p>
            <ns1:pPr>
              <ns1:buNone/>
              <ns1:defRPr sz="2100" b="1">
                <ns1:solidFill>
                  <ns1:srgbClr val="18392C"/>
                </ns1:solidFill>
                <ns1:latin typeface="DejaVu Sans"/>
                <ns1:ea typeface="DejaVu Sans"/>
                <ns1:cs typeface="DejaVu Sans"/>
              </ns1:defRPr>
            </ns1:pPr>
            <ns1:r>
              <ns1:rPr sz="2100" b="1">
                <ns1:solidFill>
                  <ns1:srgbClr val="18392C"/>
                </ns1:solidFill>
                <ns1:latin typeface="DejaVu Sans"/>
                <ns1:ea typeface="DejaVu Sans"/>
                <ns1:cs typeface="DejaVu Sans"/>
              </ns1:rPr>
              <ns1:t>Interactive property page</ns1:t>
            </ns1:r>
          </ns1:p>
        </ns0:txBody>
      </ns0:sp>
      <ns0:sp>
        <ns0:nvSpPr>
          <ns0:cNvPr id="6" name="">
            <ns1:extLst>
              <ns1:ext uri="{FF2B5EF4-FFF2-40B4-BE49-F238E27FC236}">
                <ns3:creationId id="{686148CF-6150-45BE-A56E-472ABE271DDE}"/>
              </ns1:ext>
            </ns1:extLst>
          </ns0:cNvPr>
          <ns0:cNvSpPr>
            <ns1:spLocks noGrp="1"/>
          </ns0:cNvSpPr>
          <ns0:nvPr/>
        </ns0:nvSpPr>
        <ns0:spPr>
          <ns1:xfrm>
            <ns1:off x="1152525" y="2990850"/>
            <ns1:ext cx="4572000" cy="695325"/>
          </ns1:xfrm>
          <ns1:prstGeom prst="rect">
            <ns1:avLst/>
          </ns1:prstGeom>
          <ns1:noFill/>
          <ns1:ln w="0">
            <ns1:noFill/>
          </ns1:ln>
        </ns0:spPr>
        <ns0:txBody>
          <ns1:bodyPr lIns="0" tIns="0" rIns="0" bIns="0">
            <ns1:noAutofit/>
          </ns1:bodyPr>
          <ns1:lstStyle/>
          <ns1:p>
            <ns1:pPr>
              <ns1:buNone/>
              <ns1:defRPr sz="1725" b="0">
                <ns1:solidFill>
                  <ns1:srgbClr val="18392C"/>
                </ns1:solidFill>
                <ns1:latin typeface="DejaVu Sans"/>
                <ns1:ea typeface="DejaVu Sans"/>
                <ns1:cs typeface="DejaVu Sans"/>
              </ns1:defRPr>
            </ns1:pPr>
            <ns1:r>
              <ns1:rPr sz="1725" b="0">
                <ns1:solidFill>
                  <ns1:srgbClr val="18392C"/>
                </ns1:solidFill>
                <ns1:latin typeface="DejaVu Sans"/>
                <ns1:ea typeface="DejaVu Sans"/>
                <ns1:cs typeface="DejaVu Sans"/>
              </ns1:rPr>
              <ns1:t>Mobile journey, room chapters, floor plan and contact CTA.</ns1:t>
            </ns1:r>
          </ns1:p>
        </ns0:txBody>
      </ns0:sp>
      <ns0:sp>
        <ns0:nvSpPr>
          <ns0:cNvPr id="7" name="">
            <ns1:extLst>
              <ns1:ext uri="{FF2B5EF4-FFF2-40B4-BE49-F238E27FC236}">
                <ns3:creationId id="{4689B142-8383-4093-846B-E6CA7856120D}"/>
              </ns1:ext>
            </ns1:extLst>
          </ns0:cNvPr>
          <ns0:cNvSpPr>
            <ns1:spLocks noGrp="1"/>
          </ns0:cNvSpPr>
          <ns0:nvPr/>
        </ns0:nvSpPr>
        <ns0:spPr>
          <ns1:xfrm>
            <ns1:off x="6238875" y="2533650"/>
            <ns1:ext cx="457200" cy="381000"/>
          </ns1:xfrm>
          <ns1:prstGeom prst="rect">
            <ns1:avLst/>
          </ns1:prstGeom>
          <ns1:noFill/>
          <ns1:ln w="0">
            <ns1:noFill/>
          </ns1:ln>
        </ns0:spPr>
        <ns0:txBody>
          <ns1:bodyPr lIns="0" tIns="0" rIns="0" bIns="0">
            <ns1:noAutofit/>
          </ns1:bodyPr>
          <ns1:lstStyle/>
          <ns1:p>
            <ns1:pPr>
              <ns1:buNone/>
              <ns1:defRPr sz="1800" b="1">
                <ns1:solidFill>
                  <ns1:srgbClr val="876243"/>
                </ns1:solidFill>
                <ns1:latin typeface="DejaVu Sans"/>
                <ns1:ea typeface="DejaVu Sans"/>
                <ns1:cs typeface="DejaVu Sans"/>
              </ns1:defRPr>
            </ns1:pPr>
            <ns1:r>
              <ns1:rPr sz="1800" b="1">
                <ns1:solidFill>
                  <ns1:srgbClr val="876243"/>
                </ns1:solidFill>
                <ns1:latin typeface="DejaVu Sans"/>
                <ns1:ea typeface="DejaVu Sans"/>
                <ns1:cs typeface="DejaVu Sans"/>
              </ns1:rPr>
              <ns1:t>02</ns1:t>
            </ns1:r>
          </ns1:p>
        </ns0:txBody>
      </ns0:sp>
      <ns0:sp>
        <ns0:nvSpPr>
          <ns0:cNvPr id="8" name="">
            <ns1:extLst>
              <ns1:ext uri="{FF2B5EF4-FFF2-40B4-BE49-F238E27FC236}">
                <ns3:creationId id="{B42096A9-03C4-47E4-BCAD-AFAFF013C33F}"/>
              </ns1:ext>
            </ns1:extLst>
          </ns0:cNvPr>
          <ns0:cNvSpPr>
            <ns1:spLocks noGrp="1"/>
          </ns0:cNvSpPr>
          <ns0:nvPr/>
        </ns0:nvSpPr>
        <ns0:spPr>
          <ns1:xfrm>
            <ns1:off x="6819900" y="2533650"/>
            <ns1:ext cx="4667250" cy="381000"/>
          </ns1:xfrm>
          <ns1:prstGeom prst="rect">
            <ns1:avLst/>
          </ns1:prstGeom>
          <ns1:noFill/>
          <ns1:ln w="0">
            <ns1:noFill/>
          </ns1:ln>
        </ns0:spPr>
        <ns0:txBody>
          <ns1:bodyPr lIns="0" tIns="0" rIns="0" bIns="0">
            <ns1:noAutofit/>
          </ns1:bodyPr>
          <ns1:lstStyle/>
          <ns1:p>
            <ns1:pPr>
              <ns1:buNone/>
              <ns1:defRPr sz="2100" b="1">
                <ns1:solidFill>
                  <ns1:srgbClr val="18392C"/>
                </ns1:solidFill>
                <ns1:latin typeface="DejaVu Sans"/>
                <ns1:ea typeface="DejaVu Sans"/>
                <ns1:cs typeface="DejaVu Sans"/>
              </ns1:defRPr>
            </ns1:pPr>
            <ns1:r>
              <ns1:rPr sz="2100" b="1">
                <ns1:solidFill>
                  <ns1:srgbClr val="18392C"/>
                </ns1:solidFill>
                <ns1:latin typeface="DejaVu Sans"/>
                <ns1:ea typeface="DejaVu Sans"/>
                <ns1:cs typeface="DejaVu Sans"/>
              </ns1:rPr>
              <ns1:t>Cinematic listing film</ns1:t>
            </ns1:r>
          </ns1:p>
        </ns0:txBody>
      </ns0:sp>
      <ns0:sp>
        <ns0:nvSpPr>
          <ns0:cNvPr id="9" name="">
            <ns1:extLst>
              <ns1:ext uri="{FF2B5EF4-FFF2-40B4-BE49-F238E27FC236}">
                <ns3:creationId id="{B05D1432-2106-4603-B036-9CA9CEDC0E04}"/>
              </ns1:ext>
            </ns1:extLst>
          </ns0:cNvPr>
          <ns0:cNvSpPr>
            <ns1:spLocks noGrp="1"/>
          </ns0:cNvSpPr>
          <ns0:nvPr/>
        </ns0:nvSpPr>
        <ns0:spPr>
          <ns1:xfrm>
            <ns1:off x="6819900" y="2990850"/>
            <ns1:ext cx="4572000" cy="695325"/>
          </ns1:xfrm>
          <ns1:prstGeom prst="rect">
            <ns1:avLst/>
          </ns1:prstGeom>
          <ns1:noFill/>
          <ns1:ln w="0">
            <ns1:noFill/>
          </ns1:ln>
        </ns0:spPr>
        <ns0:txBody>
          <ns1:bodyPr lIns="0" tIns="0" rIns="0" bIns="0">
            <ns1:noAutofit/>
          </ns1:bodyPr>
          <ns1:lstStyle/>
          <ns1:p>
            <ns1:pPr>
              <ns1:buNone/>
              <ns1:defRPr sz="1725" b="0">
                <ns1:solidFill>
                  <ns1:srgbClr val="18392C"/>
                </ns1:solidFill>
                <ns1:latin typeface="DejaVu Sans"/>
                <ns1:ea typeface="DejaVu Sans"/>
                <ns1:cs typeface="DejaVu Sans"/>
              </ns1:defRPr>
            </ns1:pPr>
            <ns1:r>
              <ns1:rPr sz="1725" b="0">
                <ns1:solidFill>
                  <ns1:srgbClr val="18392C"/>
                </ns1:solidFill>
                <ns1:latin typeface="DejaVu Sans"/>
                <ns1:ea typeface="DejaVu Sans"/>
                <ns1:cs typeface="DejaVu Sans"/>
              </ns1:rPr>
              <ns1:t>One guided film, exported for desktop and mobile.</ns1:t>
            </ns1:r>
          </ns1:p>
        </ns0:txBody>
      </ns0:sp>
      <ns0:sp>
        <ns0:nvSpPr>
          <ns0:cNvPr id="10" name="">
            <ns1:extLst>
              <ns1:ext uri="{FF2B5EF4-FFF2-40B4-BE49-F238E27FC236}">
                <ns3:creationId id="{DC75FB4B-4233-4E9E-8E7F-9F355473106A}"/>
              </ns1:ext>
            </ns1:extLst>
          </ns0:cNvPr>
          <ns0:cNvSpPr>
            <ns1:spLocks noGrp="1"/>
          </ns0:cNvSpPr>
          <ns0:nvPr/>
        </ns0:nvSpPr>
        <ns0:spPr>
          <ns1:xfrm>
            <ns1:off x="571500" y="3790950"/>
            <ns1:ext cx="457200" cy="381000"/>
          </ns1:xfrm>
          <ns1:prstGeom prst="rect">
            <ns1:avLst/>
          </ns1:prstGeom>
          <ns1:noFill/>
          <ns1:ln w="0">
            <ns1:noFill/>
          </ns1:ln>
        </ns0:spPr>
        <ns0:txBody>
          <ns1:bodyPr lIns="0" tIns="0" rIns="0" bIns="0">
            <ns1:noAutofit/>
          </ns1:bodyPr>
          <ns1:lstStyle/>
          <ns1:p>
            <ns1:pPr>
              <ns1:buNone/>
              <ns1:defRPr sz="1800" b="1">
                <ns1:solidFill>
                  <ns1:srgbClr val="876243"/>
                </ns1:solidFill>
                <ns1:latin typeface="DejaVu Sans"/>
                <ns1:ea typeface="DejaVu Sans"/>
                <ns1:cs typeface="DejaVu Sans"/>
              </ns1:defRPr>
            </ns1:pPr>
            <ns1:r>
              <ns1:rPr sz="1800" b="1">
                <ns1:solidFill>
                  <ns1:srgbClr val="876243"/>
                </ns1:solidFill>
                <ns1:latin typeface="DejaVu Sans"/>
                <ns1:ea typeface="DejaVu Sans"/>
                <ns1:cs typeface="DejaVu Sans"/>
              </ns1:rPr>
              <ns1:t>03</ns1:t>
            </ns1:r>
          </ns1:p>
        </ns0:txBody>
      </ns0:sp>
      <ns0:sp>
        <ns0:nvSpPr>
          <ns0:cNvPr id="11" name="">
            <ns1:extLst>
              <ns1:ext uri="{FF2B5EF4-FFF2-40B4-BE49-F238E27FC236}">
                <ns3:creationId id="{A524757C-8775-4F08-809D-66D591DE8287}"/>
              </ns1:ext>
            </ns1:extLst>
          </ns0:cNvPr>
          <ns0:cNvSpPr>
            <ns1:spLocks noGrp="1"/>
          </ns0:cNvSpPr>
          <ns0:nvPr/>
        </ns0:nvSpPr>
        <ns0:spPr>
          <ns1:xfrm>
            <ns1:off x="1152525" y="3790950"/>
            <ns1:ext cx="4667250" cy="381000"/>
          </ns1:xfrm>
          <ns1:prstGeom prst="rect">
            <ns1:avLst/>
          </ns1:prstGeom>
          <ns1:noFill/>
          <ns1:ln w="0">
            <ns1:noFill/>
          </ns1:ln>
        </ns0:spPr>
        <ns0:txBody>
          <ns1:bodyPr lIns="0" tIns="0" rIns="0" bIns="0">
            <ns1:noAutofit/>
          </ns1:bodyPr>
          <ns1:lstStyle/>
          <ns1:p>
            <ns1:pPr>
              <ns1:buNone/>
              <ns1:defRPr sz="2100" b="1">
                <ns1:solidFill>
                  <ns1:srgbClr val="18392C"/>
                </ns1:solidFill>
                <ns1:latin typeface="DejaVu Sans"/>
                <ns1:ea typeface="DejaVu Sans"/>
                <ns1:cs typeface="DejaVu Sans"/>
              </ns1:defRPr>
            </ns1:pPr>
            <ns1:r>
              <ns1:rPr sz="2100" b="1">
                <ns1:solidFill>
                  <ns1:srgbClr val="18392C"/>
                </ns1:solidFill>
                <ns1:latin typeface="DejaVu Sans"/>
                <ns1:ea typeface="DejaVu Sans"/>
                <ns1:cs typeface="DejaVu Sans"/>
              </ns1:rPr>
              <ns1:t>Six vertical Reels</ns1:t>
            </ns1:r>
          </ns1:p>
        </ns0:txBody>
      </ns0:sp>
      <ns0:sp>
        <ns0:nvSpPr>
          <ns0:cNvPr id="12" name="">
            <ns1:extLst>
              <ns1:ext uri="{FF2B5EF4-FFF2-40B4-BE49-F238E27FC236}">
                <ns3:creationId id="{8BC65B2F-36AB-4B82-9443-F93308BB1EDA}"/>
              </ns1:ext>
            </ns1:extLst>
          </ns0:cNvPr>
          <ns0:cNvSpPr>
            <ns1:spLocks noGrp="1"/>
          </ns0:cNvSpPr>
          <ns0:nvPr/>
        </ns0:nvSpPr>
        <ns0:spPr>
          <ns1:xfrm>
            <ns1:off x="1152525" y="4248150"/>
            <ns1:ext cx="4572000" cy="695325"/>
          </ns1:xfrm>
          <ns1:prstGeom prst="rect">
            <ns1:avLst/>
          </ns1:prstGeom>
          <ns1:noFill/>
          <ns1:ln w="0">
            <ns1:noFill/>
          </ns1:ln>
        </ns0:spPr>
        <ns0:txBody>
          <ns1:bodyPr lIns="0" tIns="0" rIns="0" bIns="0">
            <ns1:noAutofit/>
          </ns1:bodyPr>
          <ns1:lstStyle/>
          <ns1:p>
            <ns1:pPr>
              <ns1:buNone/>
              <ns1:defRPr sz="1725" b="0">
                <ns1:solidFill>
                  <ns1:srgbClr val="18392C"/>
                </ns1:solidFill>
                <ns1:latin typeface="DejaVu Sans"/>
                <ns1:ea typeface="DejaVu Sans"/>
                <ns1:cs typeface="DejaVu Sans"/>
              </ns1:defRPr>
            </ns1:pPr>
            <ns1:r>
              <ns1:rPr sz="1725" b="0">
                <ns1:solidFill>
                  <ns1:srgbClr val="18392C"/>
                </ns1:solidFill>
                <ns1:latin typeface="DejaVu Sans"/>
                <ns1:ea typeface="DejaVu Sans"/>
                <ns1:cs typeface="DejaVu Sans"/>
              </ns1:rPr>
              <ns1:t>Different hooks for social feeds, Stories and Shorts.</ns1:t>
            </ns1:r>
          </ns1:p>
        </ns0:txBody>
      </ns0:sp>
      <ns0:sp>
        <ns0:nvSpPr>
          <ns0:cNvPr id="13" name="">
            <ns1:extLst>
              <ns1:ext uri="{FF2B5EF4-FFF2-40B4-BE49-F238E27FC236}">
                <ns3:creationId id="{2EEB4770-98D6-4D62-B8E1-515043F08CFB}"/>
              </ns1:ext>
            </ns1:extLst>
          </ns0:cNvPr>
          <ns0:cNvSpPr>
            <ns1:spLocks noGrp="1"/>
          </ns0:cNvSpPr>
          <ns0:nvPr/>
        </ns0:nvSpPr>
        <ns0:spPr>
          <ns1:xfrm>
            <ns1:off x="6238875" y="3790950"/>
            <ns1:ext cx="457200" cy="381000"/>
          </ns1:xfrm>
          <ns1:prstGeom prst="rect">
            <ns1:avLst/>
          </ns1:prstGeom>
          <ns1:noFill/>
          <ns1:ln w="0">
            <ns1:noFill/>
          </ns1:ln>
        </ns0:spPr>
        <ns0:txBody>
          <ns1:bodyPr lIns="0" tIns="0" rIns="0" bIns="0">
            <ns1:noAutofit/>
          </ns1:bodyPr>
          <ns1:lstStyle/>
          <ns1:p>
            <ns1:pPr>
              <ns1:buNone/>
              <ns1:defRPr sz="1800" b="1">
                <ns1:solidFill>
                  <ns1:srgbClr val="876243"/>
                </ns1:solidFill>
                <ns1:latin typeface="DejaVu Sans"/>
                <ns1:ea typeface="DejaVu Sans"/>
                <ns1:cs typeface="DejaVu Sans"/>
              </ns1:defRPr>
            </ns1:pPr>
            <ns1:r>
              <ns1:rPr sz="1800" b="1">
                <ns1:solidFill>
                  <ns1:srgbClr val="876243"/>
                </ns1:solidFill>
                <ns1:latin typeface="DejaVu Sans"/>
                <ns1:ea typeface="DejaVu Sans"/>
                <ns1:cs typeface="DejaVu Sans"/>
              </ns1:rPr>
              <ns1:t>04</ns1:t>
            </ns1:r>
          </ns1:p>
        </ns0:txBody>
      </ns0:sp>
      <ns0:sp>
        <ns0:nvSpPr>
          <ns0:cNvPr id="14" name="">
            <ns1:extLst>
              <ns1:ext uri="{FF2B5EF4-FFF2-40B4-BE49-F238E27FC236}">
                <ns3:creationId id="{02B396CB-31EF-4219-B1BD-886E46AED983}"/>
              </ns1:ext>
            </ns1:extLst>
          </ns0:cNvPr>
          <ns0:cNvSpPr>
            <ns1:spLocks noGrp="1"/>
          </ns0:cNvSpPr>
          <ns0:nvPr/>
        </ns0:nvSpPr>
        <ns0:spPr>
          <ns1:xfrm>
            <ns1:off x="6819900" y="3790950"/>
            <ns1:ext cx="4667250" cy="381000"/>
          </ns1:xfrm>
          <ns1:prstGeom prst="rect">
            <ns1:avLst/>
          </ns1:prstGeom>
          <ns1:noFill/>
          <ns1:ln w="0">
            <ns1:noFill/>
          </ns1:ln>
        </ns0:spPr>
        <ns0:txBody>
          <ns1:bodyPr lIns="0" tIns="0" rIns="0" bIns="0">
            <ns1:noAutofit/>
          </ns1:bodyPr>
          <ns1:lstStyle/>
          <ns1:p>
            <ns1:pPr>
              <ns1:buNone/>
              <ns1:defRPr sz="2100" b="1">
                <ns1:solidFill>
                  <ns1:srgbClr val="18392C"/>
                </ns1:solidFill>
                <ns1:latin typeface="DejaVu Sans"/>
                <ns1:ea typeface="DejaVu Sans"/>
                <ns1:cs typeface="DejaVu Sans"/>
              </ns1:defRPr>
            </ns1:pPr>
            <ns1:r>
              <ns1:rPr sz="2100" b="1">
                <ns1:solidFill>
                  <ns1:srgbClr val="18392C"/>
                </ns1:solidFill>
                <ns1:latin typeface="DejaVu Sans"/>
                <ns1:ea typeface="DejaVu Sans"/>
                <ns1:cs typeface="DejaVu Sans"/>
              </ns1:rPr>
              <ns1:t>Website hero clip</ns1:t>
            </ns1:r>
          </ns1:p>
        </ns0:txBody>
      </ns0:sp>
      <ns0:sp>
        <ns0:nvSpPr>
          <ns0:cNvPr id="15" name="">
            <ns1:extLst>
              <ns1:ext uri="{FF2B5EF4-FFF2-40B4-BE49-F238E27FC236}">
                <ns3:creationId id="{97A16087-E21F-4397-8A47-ECFB48216261}"/>
              </ns1:ext>
            </ns1:extLst>
          </ns0:cNvPr>
          <ns0:cNvSpPr>
            <ns1:spLocks noGrp="1"/>
          </ns0:cNvSpPr>
          <ns0:nvPr/>
        </ns0:nvSpPr>
        <ns0:spPr>
          <ns1:xfrm>
            <ns1:off x="6819900" y="4248150"/>
            <ns1:ext cx="4572000" cy="695325"/>
          </ns1:xfrm>
          <ns1:prstGeom prst="rect">
            <ns1:avLst/>
          </ns1:prstGeom>
          <ns1:noFill/>
          <ns1:ln w="0">
            <ns1:noFill/>
          </ns1:ln>
        </ns0:spPr>
        <ns0:txBody>
          <ns1:bodyPr lIns="0" tIns="0" rIns="0" bIns="0">
            <ns1:noAutofit/>
          </ns1:bodyPr>
          <ns1:lstStyle/>
          <ns1:p>
            <ns1:pPr>
              <ns1:buNone/>
              <ns1:defRPr sz="1725" b="0">
                <ns1:solidFill>
                  <ns1:srgbClr val="18392C"/>
                </ns1:solidFill>
                <ns1:latin typeface="DejaVu Sans"/>
                <ns1:ea typeface="DejaVu Sans"/>
                <ns1:cs typeface="DejaVu Sans"/>
              </ns1:defRPr>
            </ns1:pPr>
            <ns1:r>
              <ns1:rPr sz="1725" b="0">
                <ns1:solidFill>
                  <ns1:srgbClr val="18392C"/>
                </ns1:solidFill>
                <ns1:latin typeface="DejaVu Sans"/>
                <ns1:ea typeface="DejaVu Sans"/>
                <ns1:cs typeface="DejaVu Sans"/>
              </ns1:rPr>
              <ns1:t>A short, silent landscape loop for the listing page.</ns1:t>
            </ns1:r>
          </ns1:p>
        </ns0:txBody>
      </ns0:sp>
      <ns0:sp>
        <ns0:nvSpPr>
          <ns0:cNvPr id="16" name="">
            <ns1:extLst>
              <ns1:ext uri="{FF2B5EF4-FFF2-40B4-BE49-F238E27FC236}">
                <ns3:creationId id="{34C9F311-A474-4956-BBC7-1F8B29727147}"/>
              </ns1:ext>
            </ns1:extLst>
          </ns0:cNvPr>
          <ns0:cNvSpPr>
            <ns1:spLocks noGrp="1"/>
          </ns0:cNvSpPr>
          <ns0:nvPr/>
        </ns0:nvSpPr>
        <ns0:spPr>
          <ns1:xfrm>
            <ns1:off x="571500" y="5048250"/>
            <ns1:ext cx="457200" cy="381000"/>
          </ns1:xfrm>
          <ns1:prstGeom prst="rect">
            <ns1:avLst/>
          </ns1:prstGeom>
          <ns1:noFill/>
          <ns1:ln w="0">
            <ns1:noFill/>
          </ns1:ln>
        </ns0:spPr>
        <ns0:txBody>
          <ns1:bodyPr lIns="0" tIns="0" rIns="0" bIns="0">
            <ns1:noAutofit/>
          </ns1:bodyPr>
          <ns1:lstStyle/>
          <ns1:p>
            <ns1:pPr>
              <ns1:buNone/>
              <ns1:defRPr sz="1800" b="1">
                <ns1:solidFill>
                  <ns1:srgbClr val="876243"/>
                </ns1:solidFill>
                <ns1:latin typeface="DejaVu Sans"/>
                <ns1:ea typeface="DejaVu Sans"/>
                <ns1:cs typeface="DejaVu Sans"/>
              </ns1:defRPr>
            </ns1:pPr>
            <ns1:r>
              <ns1:rPr sz="1800" b="1">
                <ns1:solidFill>
                  <ns1:srgbClr val="876243"/>
                </ns1:solidFill>
                <ns1:latin typeface="DejaVu Sans"/>
                <ns1:ea typeface="DejaVu Sans"/>
                <ns1:cs typeface="DejaVu Sans"/>
              </ns1:rPr>
              <ns1:t>05</ns1:t>
            </ns1:r>
          </ns1:p>
        </ns0:txBody>
      </ns0:sp>
      <ns0:sp>
        <ns0:nvSpPr>
          <ns0:cNvPr id="17" name="">
            <ns1:extLst>
              <ns1:ext uri="{FF2B5EF4-FFF2-40B4-BE49-F238E27FC236}">
                <ns3:creationId id="{379D46B5-271D-4C69-9AD2-8B8D73E955FC}"/>
              </ns1:ext>
            </ns1:extLst>
          </ns0:cNvPr>
          <ns0:cNvSpPr>
            <ns1:spLocks noGrp="1"/>
          </ns0:cNvSpPr>
          <ns0:nvPr/>
        </ns0:nvSpPr>
        <ns0:spPr>
          <ns1:xfrm>
            <ns1:off x="1152525" y="5048250"/>
            <ns1:ext cx="4667250" cy="381000"/>
          </ns1:xfrm>
          <ns1:prstGeom prst="rect">
            <ns1:avLst/>
          </ns1:prstGeom>
          <ns1:noFill/>
          <ns1:ln w="0">
            <ns1:noFill/>
          </ns1:ln>
        </ns0:spPr>
        <ns0:txBody>
          <ns1:bodyPr lIns="0" tIns="0" rIns="0" bIns="0">
            <ns1:noAutofit/>
          </ns1:bodyPr>
          <ns1:lstStyle/>
          <ns1:p>
            <ns1:pPr>
              <ns1:buNone/>
              <ns1:defRPr sz="2100" b="1">
                <ns1:solidFill>
                  <ns1:srgbClr val="18392C"/>
                </ns1:solidFill>
                <ns1:latin typeface="DejaVu Sans"/>
                <ns1:ea typeface="DejaVu Sans"/>
                <ns1:cs typeface="DejaVu Sans"/>
              </ns1:defRPr>
            </ns1:pPr>
            <ns1:r>
              <ns1:rPr sz="2100" b="1">
                <ns1:solidFill>
                  <ns1:srgbClr val="18392C"/>
                </ns1:solidFill>
                <ns1:latin typeface="DejaVu Sans"/>
                <ns1:ea typeface="DejaVu Sans"/>
                <ns1:cs typeface="DejaVu Sans"/>
              </ns1:rPr>
              <ns1:t>Property highlights</ns1:t>
            </ns1:r>
          </ns1:p>
        </ns0:txBody>
      </ns0:sp>
      <ns0:sp>
        <ns0:nvSpPr>
          <ns0:cNvPr id="18" name="">
            <ns1:extLst>
              <ns1:ext uri="{FF2B5EF4-FFF2-40B4-BE49-F238E27FC236}">
                <ns3:creationId id="{B76BE1A9-CBFC-4D05-926F-580FA8ACBAFC}"/>
              </ns1:ext>
            </ns1:extLst>
          </ns0:cNvPr>
          <ns0:cNvSpPr>
            <ns1:spLocks noGrp="1"/>
          </ns0:cNvSpPr>
          <ns0:nvPr/>
        </ns0:nvSpPr>
        <ns0:spPr>
          <ns1:xfrm>
            <ns1:off x="1152525" y="5505450"/>
            <ns1:ext cx="4572000" cy="695325"/>
          </ns1:xfrm>
          <ns1:prstGeom prst="rect">
            <ns1:avLst/>
          </ns1:prstGeom>
          <ns1:noFill/>
          <ns1:ln w="0">
            <ns1:noFill/>
          </ns1:ln>
        </ns0:spPr>
        <ns0:txBody>
          <ns1:bodyPr lIns="0" tIns="0" rIns="0" bIns="0">
            <ns1:noAutofit/>
          </ns1:bodyPr>
          <ns1:lstStyle/>
          <ns1:p>
            <ns1:pPr>
              <ns1:buNone/>
              <ns1:defRPr sz="1725" b="0">
                <ns1:solidFill>
                  <ns1:srgbClr val="18392C"/>
                </ns1:solidFill>
                <ns1:latin typeface="DejaVu Sans"/>
                <ns1:ea typeface="DejaVu Sans"/>
                <ns1:cs typeface="DejaVu Sans"/>
              </ns1:defRPr>
            </ns1:pPr>
            <ns1:r>
              <ns1:rPr sz="1725" b="0">
                <ns1:solidFill>
                  <ns1:srgbClr val="18392C"/>
                </ns1:solidFill>
                <ns1:latin typeface="DejaVu Sans"/>
                <ns1:ea typeface="DejaVu Sans"/>
                <ns1:cs typeface="DejaVu Sans"/>
              </ns1:rPr>
              <ns1:t>Approved property details and consistent presentation.</ns1:t>
            </ns1:r>
          </ns1:p>
        </ns0:txBody>
      </ns0:sp>
      <ns0:sp>
        <ns0:nvSpPr>
          <ns0:cNvPr id="19" name="">
            <ns1:extLst>
              <ns1:ext uri="{FF2B5EF4-FFF2-40B4-BE49-F238E27FC236}">
                <ns3:creationId id="{C0FB03C5-F261-4BC0-B5B8-161519BF30DA}"/>
              </ns1:ext>
            </ns1:extLst>
          </ns0:cNvPr>
          <ns0:cNvSpPr>
            <ns1:spLocks noGrp="1"/>
          </ns0:cNvSpPr>
          <ns0:nvPr/>
        </ns0:nvSpPr>
        <ns0:spPr>
          <ns1:xfrm>
            <ns1:off x="6238875" y="5048250"/>
            <ns1:ext cx="457200" cy="381000"/>
          </ns1:xfrm>
          <ns1:prstGeom prst="rect">
            <ns1:avLst/>
          </ns1:prstGeom>
          <ns1:noFill/>
          <ns1:ln w="0">
            <ns1:noFill/>
          </ns1:ln>
        </ns0:spPr>
        <ns0:txBody>
          <ns1:bodyPr lIns="0" tIns="0" rIns="0" bIns="0">
            <ns1:noAutofit/>
          </ns1:bodyPr>
          <ns1:lstStyle/>
          <ns1:p>
            <ns1:pPr>
              <ns1:buNone/>
              <ns1:defRPr sz="1800" b="1">
                <ns1:solidFill>
                  <ns1:srgbClr val="876243"/>
                </ns1:solidFill>
                <ns1:latin typeface="DejaVu Sans"/>
                <ns1:ea typeface="DejaVu Sans"/>
                <ns1:cs typeface="DejaVu Sans"/>
              </ns1:defRPr>
            </ns1:pPr>
            <ns1:r>
              <ns1:rPr sz="1800" b="1">
                <ns1:solidFill>
                  <ns1:srgbClr val="876243"/>
                </ns1:solidFill>
                <ns1:latin typeface="DejaVu Sans"/>
                <ns1:ea typeface="DejaVu Sans"/>
                <ns1:cs typeface="DejaVu Sans"/>
              </ns1:rPr>
              <ns1:t>06</ns1:t>
            </ns1:r>
          </ns1:p>
        </ns0:txBody>
      </ns0:sp>
      <ns0:sp>
        <ns0:nvSpPr>
          <ns0:cNvPr id="20" name="">
            <ns1:extLst>
              <ns1:ext uri="{FF2B5EF4-FFF2-40B4-BE49-F238E27FC236}">
                <ns3:creationId id="{A119EB12-FAD9-47D2-B756-879330E3D2A8}"/>
              </ns1:ext>
            </ns1:extLst>
          </ns0:cNvPr>
          <ns0:cNvSpPr>
            <ns1:spLocks noGrp="1"/>
          </ns0:cNvSpPr>
          <ns0:nvPr/>
        </ns0:nvSpPr>
        <ns0:spPr>
          <ns1:xfrm>
            <ns1:off x="6819900" y="5048250"/>
            <ns1:ext cx="4667250" cy="381000"/>
          </ns1:xfrm>
          <ns1:prstGeom prst="rect">
            <ns1:avLst/>
          </ns1:prstGeom>
          <ns1:noFill/>
          <ns1:ln w="0">
            <ns1:noFill/>
          </ns1:ln>
        </ns0:spPr>
        <ns0:txBody>
          <ns1:bodyPr lIns="0" tIns="0" rIns="0" bIns="0">
            <ns1:noAutofit/>
          </ns1:bodyPr>
          <ns1:lstStyle/>
          <ns1:p>
            <ns1:pPr>
              <ns1:buNone/>
              <ns1:defRPr sz="2100" b="1">
                <ns1:solidFill>
                  <ns1:srgbClr val="18392C"/>
                </ns1:solidFill>
                <ns1:latin typeface="DejaVu Sans"/>
                <ns1:ea typeface="DejaVu Sans"/>
                <ns1:cs typeface="DejaVu Sans"/>
              </ns1:defRPr>
            </ns1:pPr>
            <ns1:r>
              <ns1:rPr sz="2100" b="1">
                <ns1:solidFill>
                  <ns1:srgbClr val="18392C"/>
                </ns1:solidFill>
                <ns1:latin typeface="DejaVu Sans"/>
                <ns1:ea typeface="DejaVu Sans"/>
                <ns1:cs typeface="DejaVu Sans"/>
              </ns1:rPr>
              <ns1:t>Launch copy</ns1:t>
            </ns1:r>
          </ns1:p>
        </ns0:txBody>
      </ns0:sp>
      <ns0:sp>
        <ns0:nvSpPr>
          <ns0:cNvPr id="21" name="">
            <ns1:extLst>
              <ns1:ext uri="{FF2B5EF4-FFF2-40B4-BE49-F238E27FC236}">
                <ns3:creationId id="{088D41A0-DF70-4889-BCA4-5B1ED062ABA6}"/>
              </ns1:ext>
            </ns1:extLst>
          </ns0:cNvPr>
          <ns0:cNvSpPr>
            <ns1:spLocks noGrp="1"/>
          </ns0:cNvSpPr>
          <ns0:nvPr/>
        </ns0:nvSpPr>
        <ns0:spPr>
          <ns1:xfrm>
            <ns1:off x="6819900" y="5505450"/>
            <ns1:ext cx="4572000" cy="695325"/>
          </ns1:xfrm>
          <ns1:prstGeom prst="rect">
            <ns1:avLst/>
          </ns1:prstGeom>
          <ns1:noFill/>
          <ns1:ln w="0">
            <ns1:noFill/>
          </ns1:ln>
        </ns0:spPr>
        <ns0:txBody>
          <ns1:bodyPr lIns="0" tIns="0" rIns="0" bIns="0">
            <ns1:noAutofit/>
          </ns1:bodyPr>
          <ns1:lstStyle/>
          <ns1:p>
            <ns1:pPr>
              <ns1:buNone/>
              <ns1:defRPr sz="1725" b="0">
                <ns1:solidFill>
                  <ns1:srgbClr val="18392C"/>
                </ns1:solidFill>
                <ns1:latin typeface="DejaVu Sans"/>
                <ns1:ea typeface="DejaVu Sans"/>
                <ns1:cs typeface="DejaVu Sans"/>
              </ns1:defRPr>
            </ns1:pPr>
            <ns1:r>
              <ns1:rPr sz="1725" b="0">
                <ns1:solidFill>
                  <ns1:srgbClr val="18392C"/>
                </ns1:solidFill>
                <ns1:latin typeface="DejaVu Sans"/>
                <ns1:ea typeface="DejaVu Sans"/>
                <ns1:cs typeface="DejaVu Sans"/>
              </ns1:rPr>
              <ns1:t>Six post captions and a property summary.</ns1:t>
            </ns1:r>
          </ns1:p>
        </ns0:txBody>
      </ns0:sp>
    </ns0:spTree>
    <ns0:extLst>
      <ns0:ext uri="{BB962C8B-B14F-4D97-AF65-F5344CB8AC3E}">
        <ns4:creationId val="1115300355"/>
      </ns0:ext>
    </ns0:extLst>
  </ns0:cSld>
</ns0:sld>
</file>

<file path=ppt/slides/slide4.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d110971dc60244c0"/>
          <ns1:stretch/>
        </ns1:blipFill>
      </ns0:bgPr>
    </ns0:bg>
    <ns0:spTree>
      <ns0:nvGrpSpPr>
        <ns0:cNvPr id="1" name=""/>
        <ns0:cNvGrpSpPr/>
        <ns0:nvPr/>
      </ns0:nvGrpSpPr>
      <ns0:grpSpPr>
        <ns1:xfrm/>
      </ns0:grpSpPr>
      <ns0:sp>
        <ns0:nvSpPr>
          <ns0:cNvPr id="11" name="">
            <ns1:extLst>
              <ns1:ext uri="{FF2B5EF4-FFF2-40B4-BE49-F238E27FC236}">
                <ns3:creationId id="{496A2256-60DC-44E4-9138-9DCA46968CE4}"/>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9" name="">
            <ns1:extLst>
              <ns1:ext uri="{FF2B5EF4-FFF2-40B4-BE49-F238E27FC236}">
                <ns3:creationId id="{AC8AE45B-CB63-4548-B2C1-175E3D084BA2}"/>
              </ns1:ext>
            </ns1:extLst>
          </ns0:cNvPr>
          <ns0:cNvSpPr>
            <ns1:spLocks noGrp="1"/>
          </ns0:cNvSpPr>
          <ns0:nvPr/>
        </ns0:nvSpPr>
        <ns0:spPr>
          <ns1:xfrm>
            <ns1:off x="571500" y="304800"/>
            <ns1:ext cx="9525000" cy="266700"/>
          </ns1:xfrm>
          <ns1:prstGeom prst="rect">
            <ns1:avLst/>
          </ns1:prstGeom>
          <ns1:noFill/>
          <ns1:ln w="0">
            <ns1:noFill/>
          </ns1:ln>
        </ns0:spPr>
        <ns0:txBody>
          <ns1:bodyPr lIns="0" tIns="0" rIns="0" bIns="0">
            <ns1:noAutofit/>
          </ns1:bodyPr>
          <ns1:lstStyle/>
          <ns1:p>
            <ns1:pPr>
              <ns1:buNone/>
              <ns1:defRPr sz="1275" b="1">
                <ns1:solidFill>
                  <ns1:srgbClr val="D1A276"/>
                </ns1:solidFill>
                <ns1:latin typeface="DejaVu Sans"/>
                <ns1:ea typeface="DejaVu Sans"/>
                <ns1:cs typeface="DejaVu Sans"/>
              </ns1:defRPr>
            </ns1:pPr>
            <ns1:r>
              <ns1:rPr sz="1275"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7F60E655-B53F-4EC3-8B42-37A4DD48D43E}"/>
              </ns1:ext>
            </ns1:extLst>
          </ns0:cNvPr>
          <ns0:cNvSpPr>
            <ns1:spLocks noGrp="1"/>
          </ns0:cNvSpPr>
          <ns0:nvPr/>
        </ns0:nvSpPr>
        <ns0:spPr>
          <ns1:xfrm>
            <ns1:off x="571500" y="971550"/>
            <ns1:ext cx="10953750" cy="1190625"/>
          </ns1:xfrm>
          <ns1:prstGeom prst="rect">
            <ns1:avLst/>
          </ns1:prstGeom>
          <ns1:noFill/>
          <ns1:ln w="0">
            <ns1:noFill/>
          </ns1:ln>
        </ns0:spPr>
        <ns0:txBody>
          <ns1:bodyPr lIns="0" tIns="0" rIns="0" bIns="0">
            <ns1:noAutofit/>
          </ns1:bodyPr>
          <ns1:lstStyle/>
          <ns1:p>
            <ns1:pPr>
              <ns1:buNone/>
              <ns1:defRPr sz="3600" b="1">
                <ns1:solidFill>
                  <ns1:srgbClr val="F3F4ED"/>
                </ns1:solidFill>
                <ns1:latin typeface="DejaVu Sans"/>
                <ns1:ea typeface="DejaVu Sans"/>
                <ns1:cs typeface="DejaVu Sans"/>
              </ns1:defRPr>
            </ns1:pPr>
            <ns1:r>
              <ns1:rPr sz="3600" b="1">
                <ns1:solidFill>
                  <ns1:srgbClr val="F3F4ED"/>
                </ns1:solidFill>
                <ns1:latin typeface="DejaVu Sans"/>
                <ns1:ea typeface="DejaVu Sans"/>
                <ns1:cs typeface="DejaVu Sans"/>
              </ns1:rPr>
              <ns1:t>The real home guides the presentation</ns1:t>
            </ns1:r>
          </ns1:p>
        </ns0:txBody>
      </ns0:sp>
      <ns0:sp>
        <ns0:nvSpPr>
          <ns0:cNvPr id="3" name="">
            <ns1:extLst>
              <ns1:ext uri="{FF2B5EF4-FFF2-40B4-BE49-F238E27FC236}">
                <ns3:creationId id="{6962198E-3FD7-489A-B048-DA6A2C3528C1}"/>
              </ns1:ext>
            </ns1:extLst>
          </ns0:cNvPr>
          <ns0:cNvSpPr>
            <ns1:spLocks noGrp="1"/>
          </ns0:cNvSpPr>
          <ns0:nvPr/>
        </ns0:nvSpPr>
        <ns0:spPr>
          <ns1:xfrm>
            <ns1:off x="11144250" y="6362700"/>
            <ns1:ext cx="476250" cy="228600"/>
          </ns1:xfrm>
          <ns1:prstGeom prst="rect">
            <ns1:avLst/>
          </ns1:prstGeom>
          <ns1:noFill/>
          <ns1:ln w="0">
            <ns1:noFill/>
          </ns1:ln>
        </ns0:spPr>
        <ns0:txBody>
          <ns1:bodyPr lIns="0" tIns="0" rIns="0" bIns="0">
            <ns1:noAutofit/>
          </ns1:bodyPr>
          <ns1:lstStyle/>
          <ns1:p>
            <ns1:pPr>
              <ns1:buNone/>
              <ns1:defRPr sz="1200" b="0">
                <ns1:solidFill>
                  <ns1:srgbClr val="BFCBC3"/>
                </ns1:solidFill>
                <ns1:latin typeface="DejaVu Sans"/>
                <ns1:ea typeface="DejaVu Sans"/>
                <ns1:cs typeface="DejaVu Sans"/>
              </ns1:defRPr>
            </ns1:pPr>
            <ns1:r>
              <ns1:rPr sz="1200" b="0">
                <ns1:solidFill>
                  <ns1:srgbClr val="BFCBC3"/>
                </ns1:solidFill>
                <ns1:latin typeface="DejaVu Sans"/>
                <ns1:ea typeface="DejaVu Sans"/>
                <ns1:cs typeface="DejaVu Sans"/>
              </ns1:rPr>
              <ns1:t>04</ns1:t>
            </ns1:r>
          </ns1:p>
        </ns0:txBody>
      </ns0:sp>
      <ns0:pic>
        <ns0:nvPicPr>
          <ns0:cNvPr id="16" name=""/>
          <ns0:cNvPicPr>
            <ns1:picLocks noChangeAspect="1"/>
          </ns0:cNvPicPr>
          <ns0:nvPr/>
        </ns0:nvPicPr>
        <ns0:blipFill>
          <ns1:blip ns2:embed="R97ff0fc501374fb5"/>
          <ns1:stretch/>
        </ns0:blipFill>
        <ns0:spPr>
          <ns1:xfrm>
            <ns1:off x="1846652" y="2352675"/>
            <ns1:ext cx="3021822" cy="3676650"/>
          </ns1:xfrm>
          <ns1:prstGeom prst="rect">
            <ns1:avLst/>
          </ns1:prstGeom>
        </ns0:spPr>
      </ns0:pic>
      <ns0:sp>
        <ns0:nvSpPr>
          <ns0:cNvPr id="5" name="">
            <ns1:extLst>
              <ns1:ext uri="{FF2B5EF4-FFF2-40B4-BE49-F238E27FC236}">
                <ns3:creationId id="{CC297453-1196-4437-865D-E8E9997920C6}"/>
              </ns1:ext>
            </ns1:extLst>
          </ns0:cNvPr>
          <ns0:cNvSpPr>
            <ns1:spLocks noGrp="1"/>
          </ns0:cNvSpPr>
          <ns0:nvPr/>
        </ns0:nvSpPr>
        <ns0:spPr>
          <ns1:xfrm>
            <ns1:off x="6667500" y="2514600"/>
            <ns1:ext cx="4953000" cy="476250"/>
          </ns1:xfrm>
          <ns1:prstGeom prst="rect">
            <ns1:avLst/>
          </ns1:prstGeom>
          <ns1:noFill/>
          <ns1:ln w="0">
            <ns1:noFill/>
          </ns1:ln>
        </ns0:spPr>
        <ns0:txBody>
          <ns1:bodyPr lIns="0" tIns="0" rIns="0" bIns="0">
            <ns1:noAutofit/>
          </ns1:bodyPr>
          <ns1:lstStyle/>
          <ns1:p>
            <ns1:pPr>
              <ns1:buNone/>
              <ns1:defRPr sz="2400" b="1">
                <ns1:solidFill>
                  <ns1:srgbClr val="D1A276"/>
                </ns1:solidFill>
                <ns1:latin typeface="DejaVu Sans"/>
                <ns1:ea typeface="DejaVu Sans"/>
                <ns1:cs typeface="DejaVu Sans"/>
              </ns1:defRPr>
            </ns1:pPr>
            <ns1:r>
              <ns1:rPr sz="2400" b="1">
                <ns1:solidFill>
                  <ns1:srgbClr val="D1A276"/>
                </ns1:solidFill>
                <ns1:latin typeface="DejaVu Sans"/>
                <ns1:ea typeface="DejaVu Sans"/>
                <ns1:cs typeface="DejaVu Sans"/>
              </ns1:rPr>
              <ns1:t>The plan defines the route.</ns1:t>
            </ns1:r>
          </ns1:p>
        </ns0:txBody>
      </ns0:sp>
      <ns0:sp>
        <ns0:nvSpPr>
          <ns0:cNvPr id="6" name="">
            <ns1:extLst>
              <ns1:ext uri="{FF2B5EF4-FFF2-40B4-BE49-F238E27FC236}">
                <ns3:creationId id="{A891A081-4169-4F3E-989D-392C551CC221}"/>
              </ns1:ext>
            </ns1:extLst>
          </ns0:cNvPr>
          <ns0:cNvSpPr>
            <ns1:spLocks noGrp="1"/>
          </ns0:cNvSpPr>
          <ns0:nvPr/>
        </ns0:nvSpPr>
        <ns0:spPr>
          <ns1:xfrm>
            <ns1:off x="6667500" y="3086100"/>
            <ns1:ext cx="4857750" cy="1047750"/>
          </ns1:xfrm>
          <ns1:prstGeom prst="rect">
            <ns1:avLst/>
          </ns1:prstGeom>
          <ns1:noFill/>
          <ns1:ln w="0">
            <ns1:noFill/>
          </ns1:ln>
        </ns0:spPr>
        <ns0:txBody>
          <ns1:bodyPr lIns="0" tIns="0" rIns="0" bIns="0">
            <ns1:noAutofit/>
          </ns1:bodyPr>
          <ns1:lstStyle/>
          <ns1:p>
            <ns1:pPr>
              <ns1:buNone/>
              <ns1:defRPr sz="2025" b="0">
                <ns1:solidFill>
                  <ns1:srgbClr val="F3F4ED"/>
                </ns1:solidFill>
                <ns1:latin typeface="DejaVu Sans"/>
                <ns1:ea typeface="DejaVu Sans"/>
                <ns1:cs typeface="DejaVu Sans"/>
              </ns1:defRPr>
            </ns1:pPr>
            <ns1:r>
              <ns1:rPr sz="2025" b="0">
                <ns1:solidFill>
                  <ns1:srgbClr val="F3F4ED"/>
                </ns1:solidFill>
                <ns1:latin typeface="DejaVu Sans"/>
                <ns1:ea typeface="DejaVu Sans"/>
                <ns1:cs typeface="DejaVu Sans"/>
              </ns1:rPr>
              <ns1:t>Source photos verify the connections.</ns1:t>
            </ns1:r>
          </ns1:p>
          <ns1:p>
            <ns1:pPr>
              <ns1:buNone/>
              <ns1:defRPr sz="2025" b="0">
                <ns1:solidFill>
                  <ns1:srgbClr val="F3F4ED"/>
                </ns1:solidFill>
                <ns1:latin typeface="DejaVu Sans"/>
                <ns1:ea typeface="DejaVu Sans"/>
                <ns1:cs typeface="DejaVu Sans"/>
              </ns1:defRPr>
            </ns1:pPr>
            <ns1:r>
              <ns1:rPr sz="2025" b="0">
                <ns1:solidFill>
                  <ns1:srgbClr val="F3F4ED"/>
                </ns1:solidFill>
                <ns1:latin typeface="DejaVu Sans"/>
                <ns1:ea typeface="DejaVu Sans"/>
                <ns1:cs typeface="DejaVu Sans"/>
              </ns1:rPr>
              <ns1:t>You approve the final presentation.</ns1:t>
            </ns1:r>
          </ns1:p>
        </ns0:txBody>
      </ns0:sp>
      <ns0:sp>
        <ns0:nvSpPr>
          <ns0:cNvPr id="7" name="">
            <ns1:extLst>
              <ns1:ext uri="{FF2B5EF4-FFF2-40B4-BE49-F238E27FC236}">
                <ns3:creationId id="{9A4C6AF9-DA82-400A-9066-E20F2AAF7AFC}"/>
              </ns1:ext>
            </ns1:extLst>
          </ns0:cNvPr>
          <ns0:cNvSpPr>
            <ns1:spLocks noGrp="1"/>
          </ns0:cNvSpPr>
          <ns0:nvPr/>
        </ns0:nvSpPr>
        <ns0:spPr>
          <ns1:xfrm>
            <ns1:off x="6667500" y="4533900"/>
            <ns1:ext cx="4857750" cy="361950"/>
          </ns1:xfrm>
          <ns1:prstGeom prst="rect">
            <ns1:avLst/>
          </ns1:prstGeom>
          <ns1:noFill/>
          <ns1:ln w="0">
            <ns1:noFill/>
          </ns1:ln>
        </ns0:spPr>
        <ns0:txBody>
          <ns1:bodyPr lIns="0" tIns="0" rIns="0" bIns="0">
            <ns1:noAutofit/>
          </ns1:bodyPr>
          <ns1:lstStyle/>
          <ns1:p>
            <ns1:pPr>
              <ns1:buNone/>
              <ns1:defRPr sz="1875" b="1">
                <ns1:solidFill>
                  <ns1:srgbClr val="D1A276"/>
                </ns1:solidFill>
                <ns1:latin typeface="DejaVu Sans"/>
                <ns1:ea typeface="DejaVu Sans"/>
                <ns1:cs typeface="DejaVu Sans"/>
              </ns1:defRPr>
            </ns1:pPr>
            <ns1:r>
              <ns1:rPr sz="1875" b="1">
                <ns1:solidFill>
                  <ns1:srgbClr val="D1A276"/>
                </ns1:solidFill>
                <ns1:latin typeface="DejaVu Sans"/>
                <ns1:ea typeface="DejaVu Sans"/>
                <ns1:cs typeface="DejaVu Sans"/>
              </ns1:rPr>
              <ns1:t>Clear limits</ns1:t>
            </ns1:r>
          </ns1:p>
        </ns0:txBody>
      </ns0:sp>
      <ns0:sp>
        <ns0:nvSpPr>
          <ns0:cNvPr id="8" name="">
            <ns1:extLst>
              <ns1:ext uri="{FF2B5EF4-FFF2-40B4-BE49-F238E27FC236}">
                <ns3:creationId id="{CC84DF7C-C200-4262-979D-DBC976276521}"/>
              </ns1:ext>
            </ns1:extLst>
          </ns0:cNvPr>
          <ns0:cNvSpPr>
            <ns1:spLocks noGrp="1"/>
          </ns0:cNvSpPr>
          <ns0:nvPr/>
        </ns0:nvSpPr>
        <ns0:spPr>
          <ns1:xfrm>
            <ns1:off x="6667500" y="5000625"/>
            <ns1:ext cx="4857750" cy="1219200"/>
          </ns1:xfrm>
          <ns1:prstGeom prst="rect">
            <ns1:avLst/>
          </ns1:prstGeom>
          <ns1:noFill/>
          <ns1:ln w="0">
            <ns1:noFill/>
          </ns1:ln>
        </ns0:spPr>
        <ns0:txBody>
          <ns1:bodyPr lIns="0" tIns="0" rIns="0" bIns="0">
            <ns1:noAutofit/>
          </ns1:bodyPr>
          <ns1:lstStyle/>
          <ns1:p>
            <ns1:pPr>
              <ns1:buNone/>
              <ns1:defRPr sz="1800" b="0">
                <ns1:solidFill>
                  <ns1:srgbClr val="F3F4ED"/>
                </ns1:solidFill>
                <ns1:latin typeface="DejaVu Sans"/>
                <ns1:ea typeface="DejaVu Sans"/>
                <ns1:cs typeface="DejaVu Sans"/>
              </ns1:defRPr>
            </ns1:pPr>
            <ns1:r>
              <ns1:rPr sz="1800" b="0">
                <ns1:solidFill>
                  <ns1:srgbClr val="F3F4ED"/>
                </ns1:solidFill>
                <ns1:latin typeface="DejaVu Sans"/>
                <ns1:ea typeface="DejaVu Sans"/>
                <ns1:cs typeface="DejaVu Sans"/>
              </ns1:rPr>
              <ns1:t>No invented connecting paths.</ns1:t>
            </ns1:r>
          </ns1:p>
          <ns1:p>
            <ns1:pPr>
              <ns1:buNone/>
              <ns1:defRPr sz="1800" b="0">
                <ns1:solidFill>
                  <ns1:srgbClr val="F3F4ED"/>
                </ns1:solidFill>
                <ns1:latin typeface="DejaVu Sans"/>
                <ns1:ea typeface="DejaVu Sans"/>
                <ns1:cs typeface="DejaVu Sans"/>
              </ns1:defRPr>
            </ns1:pPr>
            <ns1:r>
              <ns1:rPr sz="1800" b="0">
                <ns1:solidFill>
                  <ns1:srgbClr val="F3F4ED"/>
                </ns1:solidFill>
                <ns1:latin typeface="DejaVu Sans"/>
                <ns1:ea typeface="DejaVu Sans"/>
                <ns1:cs typeface="DejaVu Sans"/>
              </ns1:rPr>
              <ns1:t>No claim of a measured 3D scan.</ns1:t>
            </ns1:r>
          </ns1:p>
          <ns1:p>
            <ns1:pPr>
              <ns1:buNone/>
              <ns1:defRPr sz="1800" b="0">
                <ns1:solidFill>
                  <ns1:srgbClr val="F3F4ED"/>
                </ns1:solidFill>
                <ns1:latin typeface="DejaVu Sans"/>
                <ns1:ea typeface="DejaVu Sans"/>
                <ns1:cs typeface="DejaVu Sans"/>
              </ns1:defRPr>
            </ns1:pPr>
            <ns1:r>
              <ns1:rPr sz="1800" b="0">
                <ns1:solidFill>
                  <ns1:srgbClr val="F3F4ED"/>
                </ns1:solidFill>
                <ns1:latin typeface="DejaVu Sans"/>
                <ns1:ea typeface="DejaVu Sans"/>
                <ns1:cs typeface="DejaVu Sans"/>
              </ns1:rPr>
              <ns1:t>AI-assisted visuals are disclosed.</ns1:t>
            </ns1:r>
          </ns1:p>
        </ns0:txBody>
      </ns0:sp>
    </ns0:spTree>
    <ns0:extLst>
      <ns0:ext uri="{BB962C8B-B14F-4D97-AF65-F5344CB8AC3E}">
        <ns4:creationId val="983585307"/>
      </ns0:ext>
    </ns0:extLst>
  </ns0:cSld>
</ns0:sld>
</file>

<file path=ppt/slides/slide5.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b0bb59f0e1b94520"/>
          <ns1:stretch/>
        </ns1:blipFill>
      </ns0:bgPr>
    </ns0:bg>
    <ns0:spTree>
      <ns0:nvGrpSpPr>
        <ns0:cNvPr id="1" name=""/>
        <ns0:cNvGrpSpPr/>
        <ns0:nvPr/>
      </ns0:nvGrpSpPr>
      <ns0:grpSpPr>
        <ns1:xfrm/>
      </ns0:grpSpPr>
      <ns0:sp>
        <ns0:nvSpPr>
          <ns0:cNvPr id="13" name="">
            <ns1:extLst>
              <ns1:ext uri="{FF2B5EF4-FFF2-40B4-BE49-F238E27FC236}">
                <ns3:creationId id="{88C43716-66E9-462B-96F6-E42AED96079F}"/>
              </ns1:ext>
            </ns1:extLst>
          </ns0:cNvPr>
          <ns0:cNvSpPr>
            <ns1:spLocks noGrp="1"/>
          </ns0:cNvSpPr>
          <ns0:nvPr/>
        </ns0:nvSpPr>
        <ns0:spPr>
          <ns1:xfrm>
            <ns1:off x="0" y="0"/>
            <ns1:ext cx="12192000" cy="6858000"/>
          </ns1:xfrm>
          <ns1:prstGeom prst="rect">
            <ns1:avLst/>
          </ns1:prstGeom>
          <ns1:solidFill>
            <ns1:srgbClr val="F2F5EE">
              <ns1:alpha val="88000"/>
            </ns1:srgbClr>
          </ns1:solidFill>
          <ns1:ln w="0">
            <ns1:noFill/>
          </ns1:ln>
        </ns0:spPr>
      </ns0:sp>
      <ns0:sp>
        <ns0:nvSpPr>
          <ns0:cNvPr id="11" name="">
            <ns1:extLst>
              <ns1:ext uri="{FF2B5EF4-FFF2-40B4-BE49-F238E27FC236}">
                <ns3:creationId id="{5C376B54-0532-415A-9473-A86A215C6FF3}"/>
              </ns1:ext>
            </ns1:extLst>
          </ns0:cNvPr>
          <ns0:cNvSpPr>
            <ns1:spLocks noGrp="1"/>
          </ns0:cNvSpPr>
          <ns0:nvPr/>
        </ns0:nvSpPr>
        <ns0:spPr>
          <ns1:xfrm>
            <ns1:off x="571500" y="304800"/>
            <ns1:ext cx="9525000" cy="266700"/>
          </ns1:xfrm>
          <ns1:prstGeom prst="rect">
            <ns1:avLst/>
          </ns1:prstGeom>
          <ns1:noFill/>
          <ns1:ln w="0">
            <ns1:noFill/>
          </ns1:ln>
        </ns0:spPr>
        <ns0:txBody>
          <ns1:bodyPr lIns="0" tIns="0" rIns="0" bIns="0">
            <ns1:noAutofit/>
          </ns1:bodyPr>
          <ns1:lstStyle/>
          <ns1:p>
            <ns1:pPr>
              <ns1:buNone/>
              <ns1:defRPr sz="1275" b="1">
                <ns1:solidFill>
                  <ns1:srgbClr val="18392C"/>
                </ns1:solidFill>
                <ns1:latin typeface="DejaVu Sans"/>
                <ns1:ea typeface="DejaVu Sans"/>
                <ns1:cs typeface="DejaVu Sans"/>
              </ns1:defRPr>
            </ns1:pPr>
            <ns1:r>
              <ns1:rPr sz="1275" b="1">
                <ns1:solidFill>
                  <ns1:srgbClr val="18392C"/>
                </ns1:solidFill>
                <ns1:latin typeface="DejaVu Sans"/>
                <ns1:ea typeface="DejaVu Sans"/>
                <ns1:cs typeface="DejaVu Sans"/>
              </ns1:rPr>
              <ns1:t>ARTEMIS  /  LISTING STUDIO</ns1:t>
            </ns1:r>
          </ns1:p>
        </ns0:txBody>
      </ns0:sp>
      <ns0:sp>
        <ns0:nvSpPr>
          <ns0:cNvPr id="2" name="">
            <ns1:extLst>
              <ns1:ext uri="{FF2B5EF4-FFF2-40B4-BE49-F238E27FC236}">
                <ns3:creationId id="{A778D486-0E57-4BCB-8502-E6605E8897A5}"/>
              </ns1:ext>
            </ns1:extLst>
          </ns0:cNvPr>
          <ns0:cNvSpPr>
            <ns1:spLocks noGrp="1"/>
          </ns0:cNvSpPr>
          <ns0:nvPr/>
        </ns0:nvSpPr>
        <ns0:spPr>
          <ns1:xfrm>
            <ns1:off x="571500" y="971550"/>
            <ns1:ext cx="10953750" cy="1190625"/>
          </ns1:xfrm>
          <ns1:prstGeom prst="rect">
            <ns1:avLst/>
          </ns1:prstGeom>
          <ns1:noFill/>
          <ns1:ln w="0">
            <ns1:noFill/>
          </ns1:ln>
        </ns0:spPr>
        <ns0:txBody>
          <ns1:bodyPr lIns="0" tIns="0" rIns="0" bIns="0">
            <ns1:noAutofit/>
          </ns1:bodyPr>
          <ns1:lstStyle/>
          <ns1:p>
            <ns1:pPr>
              <ns1:buNone/>
              <ns1:defRPr sz="3600" b="1">
                <ns1:solidFill>
                  <ns1:srgbClr val="18392C"/>
                </ns1:solidFill>
                <ns1:latin typeface="DejaVu Sans"/>
                <ns1:ea typeface="DejaVu Sans"/>
                <ns1:cs typeface="DejaVu Sans"/>
              </ns1:defRPr>
            </ns1:pPr>
            <ns1:r>
              <ns1:rPr sz="3600" b="1">
                <ns1:solidFill>
                  <ns1:srgbClr val="18392C"/>
                </ns1:solidFill>
                <ns1:latin typeface="DejaVu Sans"/>
                <ns1:ea typeface="DejaVu Sans"/>
                <ns1:cs typeface="DejaVu Sans"/>
              </ns1:rPr>
              <ns1:t>The path from discovery to a showing</ns1:t>
            </ns1:r>
          </ns1:p>
        </ns0:txBody>
      </ns0:sp>
      <ns0:sp>
        <ns0:nvSpPr>
          <ns0:cNvPr id="3" name="">
            <ns1:extLst>
              <ns1:ext uri="{FF2B5EF4-FFF2-40B4-BE49-F238E27FC236}">
                <ns3:creationId id="{D9D08118-C4B3-4BCF-93A8-AF3E2F47BE24}"/>
              </ns1:ext>
            </ns1:extLst>
          </ns0:cNvPr>
          <ns0:cNvSpPr>
            <ns1:spLocks noGrp="1"/>
          </ns0:cNvSpPr>
          <ns0:nvPr/>
        </ns0:nvSpPr>
        <ns0:spPr>
          <ns1:xfrm>
            <ns1:off x="11144250" y="6362700"/>
            <ns1:ext cx="476250" cy="228600"/>
          </ns1:xfrm>
          <ns1:prstGeom prst="rect">
            <ns1:avLst/>
          </ns1:prstGeom>
          <ns1:noFill/>
          <ns1:ln w="0">
            <ns1:noFill/>
          </ns1:ln>
        </ns0:spPr>
        <ns0:txBody>
          <ns1:bodyPr lIns="0" tIns="0" rIns="0" bIns="0">
            <ns1:noAutofit/>
          </ns1:bodyPr>
          <ns1:lstStyle/>
          <ns1:p>
            <ns1:pPr>
              <ns1:buNone/>
              <ns1:defRPr sz="1200" b="0">
                <ns1:solidFill>
                  <ns1:srgbClr val="18392C"/>
                </ns1:solidFill>
                <ns1:latin typeface="DejaVu Sans"/>
                <ns1:ea typeface="DejaVu Sans"/>
                <ns1:cs typeface="DejaVu Sans"/>
              </ns1:defRPr>
            </ns1:pPr>
            <ns1:r>
              <ns1:rPr sz="1200" b="0">
                <ns1:solidFill>
                  <ns1:srgbClr val="18392C"/>
                </ns1:solidFill>
                <ns1:latin typeface="DejaVu Sans"/>
                <ns1:ea typeface="DejaVu Sans"/>
                <ns1:cs typeface="DejaVu Sans"/>
              </ns1:rPr>
              <ns1:t>05</ns1:t>
            </ns1:r>
          </ns1:p>
        </ns0:txBody>
      </ns0:sp>
      <ns0:pic>
        <ns0:nvPicPr>
          <ns0:cNvPr id="18" name=""/>
          <ns0:cNvPicPr>
            <ns1:picLocks noChangeAspect="1"/>
          </ns0:cNvPicPr>
          <ns0:nvPr/>
        </ns0:nvPicPr>
        <ns0:blipFill>
          <ns1:blip ns2:embed="Rd56229dade46493f"/>
          <ns1:srcRect l="14621" t="0" r="14621" b="0"/>
          <ns1:stretch>
            <ns1:fillRect l="0" t="0" r="0" b="0"/>
          </ns1:stretch>
        </ns0:blipFill>
        <ns0:spPr>
          <ns1:xfrm>
            <ns1:off x="7429500" y="2362200"/>
            <ns1:ext cx="4191000" cy="3714750"/>
          </ns1:xfrm>
          <ns1:prstGeom prst="rect">
            <ns1:avLst/>
          </ns1:prstGeom>
        </ns0:spPr>
      </ns0:pic>
      <ns0:sp>
        <ns0:nvSpPr>
          <ns0:cNvPr id="5" name="">
            <ns1:extLst>
              <ns1:ext uri="{FF2B5EF4-FFF2-40B4-BE49-F238E27FC236}">
                <ns3:creationId id="{5138EB2E-D2A5-4B37-B264-D25F31A71E36}"/>
              </ns1:ext>
            </ns1:extLst>
          </ns0:cNvPr>
          <ns0:cNvSpPr>
            <ns1:spLocks noGrp="1"/>
          </ns0:cNvSpPr>
          <ns0:nvPr/>
        </ns0:nvSpPr>
        <ns0:spPr>
          <ns1:xfrm>
            <ns1:off x="571500" y="2524125"/>
            <ns1:ext cx="6477000" cy="428625"/>
          </ns1:xfrm>
          <ns1:prstGeom prst="rect">
            <ns1:avLst/>
          </ns1:prstGeom>
          <ns1:noFill/>
          <ns1:ln w="0">
            <ns1:noFill/>
          </ns1:ln>
        </ns0:spPr>
        <ns0:txBody>
          <ns1:bodyPr lIns="0" tIns="0" rIns="0" bIns="0">
            <ns1:noAutofit/>
          </ns1:bodyPr>
          <ns1:lstStyle/>
          <ns1:p>
            <ns1:pPr>
              <ns1:buNone/>
              <ns1:defRPr sz="2175" b="1">
                <ns1:solidFill>
                  <ns1:srgbClr val="18392C"/>
                </ns1:solidFill>
                <ns1:latin typeface="DejaVu Sans"/>
                <ns1:ea typeface="DejaVu Sans"/>
                <ns1:cs typeface="DejaVu Sans"/>
              </ns1:defRPr>
            </ns1:pPr>
            <ns1:r>
              <ns1:rPr sz="2175" b="1">
                <ns1:solidFill>
                  <ns1:srgbClr val="18392C"/>
                </ns1:solidFill>
                <ns1:latin typeface="DejaVu Sans"/>
                <ns1:ea typeface="DejaVu Sans"/>
                <ns1:cs typeface="DejaVu Sans"/>
              </ns1:rPr>
              <ns1:t>Reels create the introduction.</ns1:t>
            </ns1:r>
          </ns1:p>
        </ns0:txBody>
      </ns0:sp>
      <ns0:sp>
        <ns0:nvSpPr>
          <ns0:cNvPr id="6" name="">
            <ns1:extLst>
              <ns1:ext uri="{FF2B5EF4-FFF2-40B4-BE49-F238E27FC236}">
                <ns3:creationId id="{60052F6A-2639-4521-A81E-4E268B40159E}"/>
              </ns1:ext>
            </ns1:extLst>
          </ns0:cNvPr>
          <ns0:cNvSpPr>
            <ns1:spLocks noGrp="1"/>
          </ns0:cNvSpPr>
          <ns0:nvPr/>
        </ns0:nvSpPr>
        <ns0:spPr>
          <ns1:xfrm>
            <ns1:off x="571500" y="3009900"/>
            <ns1:ext cx="6191250" cy="581025"/>
          </ns1:xfrm>
          <ns1:prstGeom prst="rect">
            <ns1:avLst/>
          </ns1:prstGeom>
          <ns1:noFill/>
          <ns1:ln w="0">
            <ns1:noFill/>
          </ns1:ln>
        </ns0:spPr>
        <ns0:txBody>
          <ns1:bodyPr lIns="0" tIns="0" rIns="0" bIns="0">
            <ns1:noAutofit/>
          </ns1:bodyPr>
          <ns1:lstStyle/>
          <ns1:p>
            <ns1:pPr>
              <ns1:buNone/>
              <ns1:defRPr sz="1800" b="0">
                <ns1:solidFill>
                  <ns1:srgbClr val="18392C"/>
                </ns1:solidFill>
                <ns1:latin typeface="DejaVu Sans"/>
                <ns1:ea typeface="DejaVu Sans"/>
                <ns1:cs typeface="DejaVu Sans"/>
              </ns1:defRPr>
            </ns1:pPr>
            <ns1:r>
              <ns1:rPr sz="1800" b="0">
                <ns1:solidFill>
                  <ns1:srgbClr val="18392C"/>
                </ns1:solidFill>
                <ns1:latin typeface="DejaVu Sans"/>
                <ns1:ea typeface="DejaVu Sans"/>
                <ns1:cs typeface="DejaVu Sans"/>
              </ns1:rPr>
              <ns1:t>A short hook invites the next click.</ns1:t>
            </ns1:r>
          </ns1:p>
        </ns0:txBody>
      </ns0:sp>
      <ns0:sp>
        <ns0:nvSpPr>
          <ns0:cNvPr id="7" name="">
            <ns1:extLst>
              <ns1:ext uri="{FF2B5EF4-FFF2-40B4-BE49-F238E27FC236}">
                <ns3:creationId id="{6CEC9313-D812-49A2-8585-912F09DDA2AE}"/>
              </ns1:ext>
            </ns1:extLst>
          </ns0:cNvPr>
          <ns0:cNvSpPr>
            <ns1:spLocks noGrp="1"/>
          </ns0:cNvSpPr>
          <ns0:nvPr/>
        </ns0:nvSpPr>
        <ns0:spPr>
          <ns1:xfrm>
            <ns1:off x="571500" y="3714750"/>
            <ns1:ext cx="6477000" cy="428625"/>
          </ns1:xfrm>
          <ns1:prstGeom prst="rect">
            <ns1:avLst/>
          </ns1:prstGeom>
          <ns1:noFill/>
          <ns1:ln w="0">
            <ns1:noFill/>
          </ns1:ln>
        </ns0:spPr>
        <ns0:txBody>
          <ns1:bodyPr lIns="0" tIns="0" rIns="0" bIns="0">
            <ns1:noAutofit/>
          </ns1:bodyPr>
          <ns1:lstStyle/>
          <ns1:p>
            <ns1:pPr>
              <ns1:buNone/>
              <ns1:defRPr sz="2175" b="1">
                <ns1:solidFill>
                  <ns1:srgbClr val="18392C"/>
                </ns1:solidFill>
                <ns1:latin typeface="DejaVu Sans"/>
                <ns1:ea typeface="DejaVu Sans"/>
                <ns1:cs typeface="DejaVu Sans"/>
              </ns1:defRPr>
            </ns1:pPr>
            <ns1:r>
              <ns1:rPr sz="2175" b="1">
                <ns1:solidFill>
                  <ns1:srgbClr val="18392C"/>
                </ns1:solidFill>
                <ns1:latin typeface="DejaVu Sans"/>
                <ns1:ea typeface="DejaVu Sans"/>
                <ns1:cs typeface="DejaVu Sans"/>
              </ns1:rPr>
              <ns1:t>The journey explains the home.</ns1:t>
            </ns1:r>
          </ns1:p>
        </ns0:txBody>
      </ns0:sp>
      <ns0:sp>
        <ns0:nvSpPr>
          <ns0:cNvPr id="8" name="">
            <ns1:extLst>
              <ns1:ext uri="{FF2B5EF4-FFF2-40B4-BE49-F238E27FC236}">
                <ns3:creationId id="{567E8297-CBD9-4E50-B506-04D2AB813B10}"/>
              </ns1:ext>
            </ns1:extLst>
          </ns0:cNvPr>
          <ns0:cNvSpPr>
            <ns1:spLocks noGrp="1"/>
          </ns0:cNvSpPr>
          <ns0:nvPr/>
        </ns0:nvSpPr>
        <ns0:spPr>
          <ns1:xfrm>
            <ns1:off x="571500" y="4200525"/>
            <ns1:ext cx="6191250" cy="581025"/>
          </ns1:xfrm>
          <ns1:prstGeom prst="rect">
            <ns1:avLst/>
          </ns1:prstGeom>
          <ns1:noFill/>
          <ns1:ln w="0">
            <ns1:noFill/>
          </ns1:ln>
        </ns0:spPr>
        <ns0:txBody>
          <ns1:bodyPr lIns="0" tIns="0" rIns="0" bIns="0">
            <ns1:noAutofit/>
          </ns1:bodyPr>
          <ns1:lstStyle/>
          <ns1:p>
            <ns1:pPr>
              <ns1:buNone/>
              <ns1:defRPr sz="1800" b="0">
                <ns1:solidFill>
                  <ns1:srgbClr val="18392C"/>
                </ns1:solidFill>
                <ns1:latin typeface="DejaVu Sans"/>
                <ns1:ea typeface="DejaVu Sans"/>
                <ns1:cs typeface="DejaVu Sans"/>
              </ns1:defRPr>
            </ns1:pPr>
            <ns1:r>
              <ns1:rPr sz="1800" b="0">
                <ns1:solidFill>
                  <ns1:srgbClr val="18392C"/>
                </ns1:solidFill>
                <ns1:latin typeface="DejaVu Sans"/>
                <ns1:ea typeface="DejaVu Sans"/>
                <ns1:cs typeface="DejaVu Sans"/>
              </ns1:rPr>
              <ns1:t>Buyers explore rooms and source plans.</ns1:t>
            </ns1:r>
          </ns1:p>
        </ns0:txBody>
      </ns0:sp>
      <ns0:sp>
        <ns0:nvSpPr>
          <ns0:cNvPr id="9" name="">
            <ns1:extLst>
              <ns1:ext uri="{FF2B5EF4-FFF2-40B4-BE49-F238E27FC236}">
                <ns3:creationId id="{1DE4F5D0-F5B2-42FC-8AAC-2B58CBE32D62}"/>
              </ns1:ext>
            </ns1:extLst>
          </ns0:cNvPr>
          <ns0:cNvSpPr>
            <ns1:spLocks noGrp="1"/>
          </ns0:cNvSpPr>
          <ns0:nvPr/>
        </ns0:nvSpPr>
        <ns0:spPr>
          <ns1:xfrm>
            <ns1:off x="571500" y="4905375"/>
            <ns1:ext cx="6477000" cy="428625"/>
          </ns1:xfrm>
          <ns1:prstGeom prst="rect">
            <ns1:avLst/>
          </ns1:prstGeom>
          <ns1:noFill/>
          <ns1:ln w="0">
            <ns1:noFill/>
          </ns1:ln>
        </ns0:spPr>
        <ns0:txBody>
          <ns1:bodyPr lIns="0" tIns="0" rIns="0" bIns="0">
            <ns1:noAutofit/>
          </ns1:bodyPr>
          <ns1:lstStyle/>
          <ns1:p>
            <ns1:pPr>
              <ns1:buNone/>
              <ns1:defRPr sz="2175" b="1">
                <ns1:solidFill>
                  <ns1:srgbClr val="18392C"/>
                </ns1:solidFill>
                <ns1:latin typeface="DejaVu Sans"/>
                <ns1:ea typeface="DejaVu Sans"/>
                <ns1:cs typeface="DejaVu Sans"/>
              </ns1:defRPr>
            </ns1:pPr>
            <ns1:r>
              <ns1:rPr sz="2175" b="1">
                <ns1:solidFill>
                  <ns1:srgbClr val="18392C"/>
                </ns1:solidFill>
                <ns1:latin typeface="DejaVu Sans"/>
                <ns1:ea typeface="DejaVu Sans"/>
                <ns1:cs typeface="DejaVu Sans"/>
              </ns1:rPr>
              <ns1:t>The conversation stays with you</ns1:t>
            </ns1:r>
          </ns1:p>
        </ns0:txBody>
      </ns0:sp>
      <ns0:sp>
        <ns0:nvSpPr>
          <ns0:cNvPr id="10" name="">
            <ns1:extLst>
              <ns1:ext uri="{FF2B5EF4-FFF2-40B4-BE49-F238E27FC236}">
                <ns3:creationId id="{00BEE785-F236-4CA2-A752-67A175753961}"/>
              </ns1:ext>
            </ns1:extLst>
          </ns0:cNvPr>
          <ns0:cNvSpPr>
            <ns1:spLocks noGrp="1"/>
          </ns0:cNvSpPr>
          <ns0:nvPr/>
        </ns0:nvSpPr>
        <ns0:spPr>
          <ns1:xfrm>
            <ns1:off x="571500" y="5391150"/>
            <ns1:ext cx="6191250" cy="581025"/>
          </ns1:xfrm>
          <ns1:prstGeom prst="rect">
            <ns1:avLst/>
          </ns1:prstGeom>
          <ns1:noFill/>
          <ns1:ln w="0">
            <ns1:noFill/>
          </ns1:ln>
        </ns0:spPr>
        <ns0:txBody>
          <ns1:bodyPr lIns="0" tIns="0" rIns="0" bIns="0">
            <ns1:noAutofit/>
          </ns1:bodyPr>
          <ns1:lstStyle/>
          <ns1:p>
            <ns1:pPr>
              <ns1:buNone/>
              <ns1:defRPr sz="1800" b="0">
                <ns1:solidFill>
                  <ns1:srgbClr val="18392C"/>
                </ns1:solidFill>
                <ns1:latin typeface="DejaVu Sans"/>
                <ns1:ea typeface="DejaVu Sans"/>
                <ns1:cs typeface="DejaVu Sans"/>
              </ns1:defRPr>
            </ns1:pPr>
            <ns1:r>
              <ns1:rPr sz="1800" b="0">
                <ns1:solidFill>
                  <ns1:srgbClr val="18392C"/>
                </ns1:solidFill>
                <ns1:latin typeface="DejaVu Sans"/>
                <ns1:ea typeface="DejaVu Sans"/>
                <ns1:cs typeface="DejaVu Sans"/>
              </ns1:rPr>
              <ns1:t>Enquiries reach you or your listing agent.</ns1:t>
            </ns1:r>
          </ns1:p>
        </ns0:txBody>
      </ns0:sp>
    </ns0:spTree>
    <ns0:extLst>
      <ns0:ext uri="{BB962C8B-B14F-4D97-AF65-F5344CB8AC3E}">
        <ns4:creationId val="16338160"/>
      </ns0:ext>
    </ns0:extLst>
  </ns0:cSld>
</ns0:sld>
</file>

<file path=ppt/slides/slide6.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6d2b8583f9ce46dd"/>
          <ns1:stretch/>
        </ns1:blipFill>
      </ns0:bgPr>
    </ns0:bg>
    <ns0:spTree>
      <ns0:nvGrpSpPr>
        <ns0:cNvPr id="1" name=""/>
        <ns0:cNvGrpSpPr/>
        <ns0:nvPr/>
      </ns0:nvGrpSpPr>
      <ns0:grpSpPr>
        <ns1:xfrm/>
      </ns0:grpSpPr>
      <ns0:sp>
        <ns0:nvSpPr>
          <ns0:cNvPr id="15" name="">
            <ns1:extLst>
              <ns1:ext uri="{FF2B5EF4-FFF2-40B4-BE49-F238E27FC236}">
                <ns3:creationId id="{24ABD7BC-8496-4EAD-B7A0-290A2893A62E}"/>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14" name="">
            <ns1:extLst>
              <ns1:ext uri="{FF2B5EF4-FFF2-40B4-BE49-F238E27FC236}">
                <ns3:creationId id="{DA435DDC-554C-4D36-BED8-FB73A7019B34}"/>
              </ns1:ext>
            </ns1:extLst>
          </ns0:cNvPr>
          <ns0:cNvSpPr>
            <ns1:spLocks noGrp="1"/>
          </ns0:cNvSpPr>
          <ns0:nvPr/>
        </ns0:nvSpPr>
        <ns0:spPr>
          <ns1:xfrm>
            <ns1:off x="571500" y="304800"/>
            <ns1:ext cx="9525000" cy="266700"/>
          </ns1:xfrm>
          <ns1:prstGeom prst="rect">
            <ns1:avLst/>
          </ns1:prstGeom>
          <ns1:noFill/>
          <ns1:ln w="0">
            <ns1:noFill/>
          </ns1:ln>
        </ns0:spPr>
        <ns0:txBody>
          <ns1:bodyPr lIns="0" tIns="0" rIns="0" bIns="0">
            <ns1:noAutofit/>
          </ns1:bodyPr>
          <ns1:lstStyle/>
          <ns1:p>
            <ns1:pPr>
              <ns1:buNone/>
              <ns1:defRPr sz="1275" b="1">
                <ns1:solidFill>
                  <ns1:srgbClr val="D1A276"/>
                </ns1:solidFill>
                <ns1:latin typeface="DejaVu Sans"/>
                <ns1:ea typeface="DejaVu Sans"/>
                <ns1:cs typeface="DejaVu Sans"/>
              </ns1:defRPr>
            </ns1:pPr>
            <ns1:r>
              <ns1:rPr sz="1275"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936C55E6-1775-453E-8F97-E04447E23E9D}"/>
              </ns1:ext>
            </ns1:extLst>
          </ns0:cNvPr>
          <ns0:cNvSpPr>
            <ns1:spLocks noGrp="1"/>
          </ns0:cNvSpPr>
          <ns0:nvPr/>
        </ns0:nvSpPr>
        <ns0:spPr>
          <ns1:xfrm>
            <ns1:off x="571500" y="971550"/>
            <ns1:ext cx="10953750" cy="1190625"/>
          </ns1:xfrm>
          <ns1:prstGeom prst="rect">
            <ns1:avLst/>
          </ns1:prstGeom>
          <ns1:noFill/>
          <ns1:ln w="0">
            <ns1:noFill/>
          </ns1:ln>
        </ns0:spPr>
        <ns0:txBody>
          <ns1:bodyPr lIns="0" tIns="0" rIns="0" bIns="0">
            <ns1:noAutofit/>
          </ns1:bodyPr>
          <ns1:lstStyle/>
          <ns1:p>
            <ns1:pPr>
              <ns1:buNone/>
              <ns1:defRPr sz="3600" b="1">
                <ns1:solidFill>
                  <ns1:srgbClr val="F3F4ED"/>
                </ns1:solidFill>
                <ns1:latin typeface="DejaVu Sans"/>
                <ns1:ea typeface="DejaVu Sans"/>
                <ns1:cs typeface="DejaVu Sans"/>
              </ns1:defRPr>
            </ns1:pPr>
            <ns1:r>
              <ns1:rPr sz="3600" b="1">
                <ns1:solidFill>
                  <ns1:srgbClr val="F3F4ED"/>
                </ns1:solidFill>
                <ns1:latin typeface="DejaVu Sans"/>
                <ns1:ea typeface="DejaVu Sans"/>
                <ns1:cs typeface="DejaVu Sans"/>
              </ns1:rPr>
              <ns1:t>Your campaign production process</ns1:t>
            </ns1:r>
          </ns1:p>
        </ns0:txBody>
      </ns0:sp>
      <ns0:sp>
        <ns0:nvSpPr>
          <ns0:cNvPr id="3" name="">
            <ns1:extLst>
              <ns1:ext uri="{FF2B5EF4-FFF2-40B4-BE49-F238E27FC236}">
                <ns3:creationId id="{84170152-B715-4C5A-AF97-2C218CA45EED}"/>
              </ns1:ext>
            </ns1:extLst>
          </ns0:cNvPr>
          <ns0:cNvSpPr>
            <ns1:spLocks noGrp="1"/>
          </ns0:cNvSpPr>
          <ns0:nvPr/>
        </ns0:nvSpPr>
        <ns0:spPr>
          <ns1:xfrm>
            <ns1:off x="11144250" y="6362700"/>
            <ns1:ext cx="476250" cy="228600"/>
          </ns1:xfrm>
          <ns1:prstGeom prst="rect">
            <ns1:avLst/>
          </ns1:prstGeom>
          <ns1:noFill/>
          <ns1:ln w="0">
            <ns1:noFill/>
          </ns1:ln>
        </ns0:spPr>
        <ns0:txBody>
          <ns1:bodyPr lIns="0" tIns="0" rIns="0" bIns="0">
            <ns1:noAutofit/>
          </ns1:bodyPr>
          <ns1:lstStyle/>
          <ns1:p>
            <ns1:pPr>
              <ns1:buNone/>
              <ns1:defRPr sz="1200" b="0">
                <ns1:solidFill>
                  <ns1:srgbClr val="BFCBC3"/>
                </ns1:solidFill>
                <ns1:latin typeface="DejaVu Sans"/>
                <ns1:ea typeface="DejaVu Sans"/>
                <ns1:cs typeface="DejaVu Sans"/>
              </ns1:defRPr>
            </ns1:pPr>
            <ns1:r>
              <ns1:rPr sz="1200" b="0">
                <ns1:solidFill>
                  <ns1:srgbClr val="BFCBC3"/>
                </ns1:solidFill>
                <ns1:latin typeface="DejaVu Sans"/>
                <ns1:ea typeface="DejaVu Sans"/>
                <ns1:cs typeface="DejaVu Sans"/>
              </ns1:rPr>
              <ns1:t>06</ns1:t>
            </ns1:r>
          </ns1:p>
        </ns0:txBody>
      </ns0:sp>
      <ns0:sp>
        <ns0:nvSpPr>
          <ns0:cNvPr id="4" name="">
            <ns1:extLst>
              <ns1:ext uri="{FF2B5EF4-FFF2-40B4-BE49-F238E27FC236}">
                <ns3:creationId id="{CFC9B375-3C4C-4621-8F44-07E4AB0D9ECD}"/>
              </ns1:ext>
            </ns1:extLst>
          </ns0:cNvPr>
          <ns0:cNvSpPr>
            <ns1:spLocks noGrp="1"/>
          </ns0:cNvSpPr>
          <ns0:nvPr/>
        </ns0:nvSpPr>
        <ns0:spPr>
          <ns1:xfrm>
            <ns1:off x="571500" y="2543175"/>
            <ns1:ext cx="3333750" cy="381000"/>
          </ns1:xfrm>
          <ns1:prstGeom prst="rect">
            <ns1:avLst/>
          </ns1:prstGeom>
          <ns1:noFill/>
          <ns1:ln w="0">
            <ns1:noFill/>
          </ns1:ln>
        </ns0:spPr>
        <ns0:txBody>
          <ns1:bodyPr lIns="0" tIns="0" rIns="0" bIns="0">
            <ns1:noAutofit/>
          </ns1:bodyPr>
          <ns1:lstStyle/>
          <ns1:p>
            <ns1:pPr>
              <ns1:buNone/>
              <ns1:defRPr sz="1800" b="1">
                <ns1:solidFill>
                  <ns1:srgbClr val="D1A276"/>
                </ns1:solidFill>
                <ns1:latin typeface="DejaVu Sans"/>
                <ns1:ea typeface="DejaVu Sans"/>
                <ns1:cs typeface="DejaVu Sans"/>
              </ns1:defRPr>
            </ns1:pPr>
            <ns1:r>
              <ns1:rPr sz="1800" b="1">
                <ns1:solidFill>
                  <ns1:srgbClr val="D1A276"/>
                </ns1:solidFill>
                <ns1:latin typeface="DejaVu Sans"/>
                <ns1:ea typeface="DejaVu Sans"/>
                <ns1:cs typeface="DejaVu Sans"/>
              </ns1:rPr>
              <ns1:t>01 / SEND</ns1:t>
            </ns1:r>
          </ns1:p>
        </ns0:txBody>
      </ns0:sp>
      <ns0:sp>
        <ns0:nvSpPr>
          <ns0:cNvPr id="5" name="">
            <ns1:extLst>
              <ns1:ext uri="{FF2B5EF4-FFF2-40B4-BE49-F238E27FC236}">
                <ns3:creationId id="{857EC52B-D537-4769-ABC1-F9BEB2C49EAB}"/>
              </ns1:ext>
            </ns1:extLst>
          </ns0:cNvPr>
          <ns0:cNvSpPr>
            <ns1:spLocks noGrp="1"/>
          </ns0:cNvSpPr>
          <ns0:nvPr/>
        </ns0:nvSpPr>
        <ns0:spPr>
          <ns1:xfrm>
            <ns1:off x="571500" y="3114675"/>
            <ns1:ext cx="3333750" cy="838200"/>
          </ns1:xfrm>
          <ns1:prstGeom prst="rect">
            <ns1:avLst/>
          </ns1:prstGeom>
          <ns1:noFill/>
          <ns1:ln w="0">
            <ns1:noFill/>
          </ns1:ln>
        </ns0:spPr>
        <ns0:txBody>
          <ns1:bodyPr lIns="0" tIns="0" rIns="0" bIns="0">
            <ns1:noAutofit/>
          </ns1:bodyPr>
          <ns1:lstStyle/>
          <ns1:p>
            <ns1:pPr>
              <ns1:buNone/>
              <ns1:defRPr sz="2400" b="1">
                <ns1:solidFill>
                  <ns1:srgbClr val="F3F4ED"/>
                </ns1:solidFill>
                <ns1:latin typeface="DejaVu Sans"/>
                <ns1:ea typeface="DejaVu Sans"/>
                <ns1:cs typeface="DejaVu Sans"/>
              </ns1:defRPr>
            </ns1:pPr>
            <ns1:r>
              <ns1:rPr sz="2400" b="1">
                <ns1:solidFill>
                  <ns1:srgbClr val="F3F4ED"/>
                </ns1:solidFill>
                <ns1:latin typeface="DejaVu Sans"/>
                <ns1:ea typeface="DejaVu Sans"/>
                <ns1:cs typeface="DejaVu Sans"/>
              </ns1:rPr>
              <ns1:t>Original photos</ns1:t>
            </ns1:r>
          </ns1:p>
          <ns1:p>
            <ns1:pPr>
              <ns1:buNone/>
              <ns1:defRPr sz="2400" b="1">
                <ns1:solidFill>
                  <ns1:srgbClr val="F3F4ED"/>
                </ns1:solidFill>
                <ns1:latin typeface="DejaVu Sans"/>
                <ns1:ea typeface="DejaVu Sans"/>
                <ns1:cs typeface="DejaVu Sans"/>
              </ns1:defRPr>
            </ns1:pPr>
            <ns1:r>
              <ns1:rPr sz="2400" b="1">
                <ns1:solidFill>
                  <ns1:srgbClr val="F3F4ED"/>
                </ns1:solidFill>
                <ns1:latin typeface="DejaVu Sans"/>
                <ns1:ea typeface="DejaVu Sans"/>
                <ns1:cs typeface="DejaVu Sans"/>
              </ns1:rPr>
              <ns1:t>and floor plans</ns1:t>
            </ns1:r>
          </ns1:p>
        </ns0:txBody>
      </ns0:sp>
      <ns0:sp>
        <ns0:nvSpPr>
          <ns0:cNvPr id="6" name="">
            <ns1:extLst>
              <ns1:ext uri="{FF2B5EF4-FFF2-40B4-BE49-F238E27FC236}">
                <ns3:creationId id="{C57075A4-03B3-4554-B877-128C75EF169B}"/>
              </ns1:ext>
            </ns1:extLst>
          </ns0:cNvPr>
          <ns0:cNvSpPr>
            <ns1:spLocks noGrp="1"/>
          </ns0:cNvSpPr>
          <ns0:nvPr/>
        </ns0:nvSpPr>
        <ns0:spPr>
          <ns1:xfrm>
            <ns1:off x="571500" y="4229100"/>
            <ns1:ext cx="3276600" cy="1562100"/>
          </ns1:xfrm>
          <ns1:prstGeom prst="rect">
            <ns1:avLst/>
          </ns1:prstGeom>
          <ns1:noFill/>
          <ns1:ln w="0">
            <ns1:noFill/>
          </ns1:ln>
        </ns0:spPr>
        <ns0:txBody>
          <ns1:bodyPr lIns="0" tIns="0" rIns="0" bIns="0">
            <ns1:noAutofit/>
          </ns1:bodyPr>
          <ns1:lstStyle/>
          <ns1:p>
            <ns1:pPr>
              <ns1:buNone/>
              <ns1:defRPr sz="1875" b="0">
                <ns1:solidFill>
                  <ns1:srgbClr val="BFCBC3"/>
                </ns1:solidFill>
                <ns1:latin typeface="DejaVu Sans"/>
                <ns1:ea typeface="DejaVu Sans"/>
                <ns1:cs typeface="DejaVu Sans"/>
              </ns1:defRPr>
            </ns1:pPr>
            <ns1:r>
              <ns1:rPr sz="1875" b="0">
                <ns1:solidFill>
                  <ns1:srgbClr val="BFCBC3"/>
                </ns1:solidFill>
                <ns1:latin typeface="DejaVu Sans"/>
                <ns1:ea typeface="DejaVu Sans"/>
                <ns1:cs typeface="DejaVu Sans"/>
              </ns1:rPr>
              <ns1:t>Keep your photographer. Send original photos, clear plans and verified facts. Video is optional for the initial review.</ns1:t>
            </ns1:r>
          </ns1:p>
        </ns0:txBody>
      </ns0:sp>
      <ns0:sp>
        <ns0:nvSpPr>
          <ns0:cNvPr id="7" name="">
            <ns1:extLst>
              <ns1:ext uri="{FF2B5EF4-FFF2-40B4-BE49-F238E27FC236}">
                <ns3:creationId id="{C1143AFC-73CC-4ED8-A6F5-E015E306DAFF}"/>
              </ns1:ext>
            </ns1:extLst>
          </ns0:cNvPr>
          <ns0:cNvSpPr>
            <ns1:spLocks noGrp="1"/>
          </ns0:cNvSpPr>
          <ns0:nvPr/>
        </ns0:nvSpPr>
        <ns0:spPr>
          <ns1:xfrm>
            <ns1:off x="4381500" y="2543175"/>
            <ns1:ext cx="3333750" cy="381000"/>
          </ns1:xfrm>
          <ns1:prstGeom prst="rect">
            <ns1:avLst/>
          </ns1:prstGeom>
          <ns1:noFill/>
          <ns1:ln w="0">
            <ns1:noFill/>
          </ns1:ln>
        </ns0:spPr>
        <ns0:txBody>
          <ns1:bodyPr lIns="0" tIns="0" rIns="0" bIns="0">
            <ns1:noAutofit/>
          </ns1:bodyPr>
          <ns1:lstStyle/>
          <ns1:p>
            <ns1:pPr>
              <ns1:buNone/>
              <ns1:defRPr sz="1800" b="1">
                <ns1:solidFill>
                  <ns1:srgbClr val="D1A276"/>
                </ns1:solidFill>
                <ns1:latin typeface="DejaVu Sans"/>
                <ns1:ea typeface="DejaVu Sans"/>
                <ns1:cs typeface="DejaVu Sans"/>
              </ns1:defRPr>
            </ns1:pPr>
            <ns1:r>
              <ns1:rPr sz="1800" b="1">
                <ns1:solidFill>
                  <ns1:srgbClr val="D1A276"/>
                </ns1:solidFill>
                <ns1:latin typeface="DejaVu Sans"/>
                <ns1:ea typeface="DejaVu Sans"/>
                <ns1:cs typeface="DejaVu Sans"/>
              </ns1:rPr>
              <ns1:t>02 / REVIEW</ns1:t>
            </ns1:r>
          </ns1:p>
        </ns0:txBody>
      </ns0:sp>
      <ns0:sp>
        <ns0:nvSpPr>
          <ns0:cNvPr id="8" name="">
            <ns1:extLst>
              <ns1:ext uri="{FF2B5EF4-FFF2-40B4-BE49-F238E27FC236}">
                <ns3:creationId id="{D9CF7764-E50A-49BB-B6C7-B6978A1F7750}"/>
              </ns1:ext>
            </ns1:extLst>
          </ns0:cNvPr>
          <ns0:cNvSpPr>
            <ns1:spLocks noGrp="1"/>
          </ns0:cNvSpPr>
          <ns0:nvPr/>
        </ns0:nvSpPr>
        <ns0:spPr>
          <ns1:xfrm>
            <ns1:off x="4381500" y="3114675"/>
            <ns1:ext cx="3333750" cy="838200"/>
          </ns1:xfrm>
          <ns1:prstGeom prst="rect">
            <ns1:avLst/>
          </ns1:prstGeom>
          <ns1:noFill/>
          <ns1:ln w="0">
            <ns1:noFill/>
          </ns1:ln>
        </ns0:spPr>
        <ns0:txBody>
          <ns1:bodyPr lIns="0" tIns="0" rIns="0" bIns="0">
            <ns1:noAutofit/>
          </ns1:bodyPr>
          <ns1:lstStyle/>
          <ns1:p>
            <ns1:pPr>
              <ns1:buNone/>
              <ns1:defRPr sz="2400" b="1">
                <ns1:solidFill>
                  <ns1:srgbClr val="F3F4ED"/>
                </ns1:solidFill>
                <ns1:latin typeface="DejaVu Sans"/>
                <ns1:ea typeface="DejaVu Sans"/>
                <ns1:cs typeface="DejaVu Sans"/>
              </ns1:defRPr>
            </ns1:pPr>
            <ns1:r>
              <ns1:rPr sz="2400" b="1">
                <ns1:solidFill>
                  <ns1:srgbClr val="F3F4ED"/>
                </ns1:solidFill>
                <ns1:latin typeface="DejaVu Sans"/>
                <ns1:ea typeface="DejaVu Sans"/>
                <ns1:cs typeface="DejaVu Sans"/>
              </ns1:rPr>
              <ns1:t>One consolidated review</ns1:t>
            </ns1:r>
          </ns1:p>
        </ns0:txBody>
      </ns0:sp>
      <ns0:sp>
        <ns0:nvSpPr>
          <ns0:cNvPr id="9" name="">
            <ns1:extLst>
              <ns1:ext uri="{FF2B5EF4-FFF2-40B4-BE49-F238E27FC236}">
                <ns3:creationId id="{75271FE8-AC27-470E-B3C2-563D99553295}"/>
              </ns1:ext>
            </ns1:extLst>
          </ns0:cNvPr>
          <ns0:cNvSpPr>
            <ns1:spLocks noGrp="1"/>
          </ns0:cNvSpPr>
          <ns0:nvPr/>
        </ns0:nvSpPr>
        <ns0:spPr>
          <ns1:xfrm>
            <ns1:off x="4381500" y="4229100"/>
            <ns1:ext cx="3276600" cy="1562100"/>
          </ns1:xfrm>
          <ns1:prstGeom prst="rect">
            <ns1:avLst/>
          </ns1:prstGeom>
          <ns1:noFill/>
          <ns1:ln w="0">
            <ns1:noFill/>
          </ns1:ln>
        </ns0:spPr>
        <ns0:txBody>
          <ns1:bodyPr lIns="0" tIns="0" rIns="0" bIns="0">
            <ns1:noAutofit/>
          </ns1:bodyPr>
          <ns1:lstStyle/>
          <ns1:p>
            <ns1:pPr>
              <ns1:buNone/>
              <ns1:defRPr sz="1875" b="0">
                <ns1:solidFill>
                  <ns1:srgbClr val="BFCBC3"/>
                </ns1:solidFill>
                <ns1:latin typeface="DejaVu Sans"/>
                <ns1:ea typeface="DejaVu Sans"/>
                <ns1:cs typeface="DejaVu Sans"/>
              </ns1:defRPr>
            </ns1:pPr>
            <ns1:r>
              <ns1:rPr sz="1875" b="0">
                <ns1:solidFill>
                  <ns1:srgbClr val="BFCBC3"/>
                </ns1:solidFill>
                <ns1:latin typeface="DejaVu Sans"/>
                <ns1:ea typeface="DejaVu Sans"/>
                <ns1:cs typeface="DejaVu Sans"/>
              </ns1:rPr>
              <ns1:t>We verify the route and build a first cut. You confirm accuracy and request one revision.</ns1:t>
            </ns1:r>
          </ns1:p>
        </ns0:txBody>
      </ns0:sp>
      <ns0:sp>
        <ns0:nvSpPr>
          <ns0:cNvPr id="10" name="">
            <ns1:extLst>
              <ns1:ext uri="{FF2B5EF4-FFF2-40B4-BE49-F238E27FC236}">
                <ns3:creationId id="{C79298D6-D889-4A53-9A0D-0E9A28C380C9}"/>
              </ns1:ext>
            </ns1:extLst>
          </ns0:cNvPr>
          <ns0:cNvSpPr>
            <ns1:spLocks noGrp="1"/>
          </ns0:cNvSpPr>
          <ns0:nvPr/>
        </ns0:nvSpPr>
        <ns0:spPr>
          <ns1:xfrm>
            <ns1:off x="8191500" y="2543175"/>
            <ns1:ext cx="3333750" cy="381000"/>
          </ns1:xfrm>
          <ns1:prstGeom prst="rect">
            <ns1:avLst/>
          </ns1:prstGeom>
          <ns1:noFill/>
          <ns1:ln w="0">
            <ns1:noFill/>
          </ns1:ln>
        </ns0:spPr>
        <ns0:txBody>
          <ns1:bodyPr lIns="0" tIns="0" rIns="0" bIns="0">
            <ns1:noAutofit/>
          </ns1:bodyPr>
          <ns1:lstStyle/>
          <ns1:p>
            <ns1:pPr>
              <ns1:buNone/>
              <ns1:defRPr sz="1800" b="1">
                <ns1:solidFill>
                  <ns1:srgbClr val="D1A276"/>
                </ns1:solidFill>
                <ns1:latin typeface="DejaVu Sans"/>
                <ns1:ea typeface="DejaVu Sans"/>
                <ns1:cs typeface="DejaVu Sans"/>
              </ns1:defRPr>
            </ns1:pPr>
            <ns1:r>
              <ns1:rPr sz="1800" b="1">
                <ns1:solidFill>
                  <ns1:srgbClr val="D1A276"/>
                </ns1:solidFill>
                <ns1:latin typeface="DejaVu Sans"/>
                <ns1:ea typeface="DejaVu Sans"/>
                <ns1:cs typeface="DejaVu Sans"/>
              </ns1:rPr>
              <ns1:t>03 / LAUNCH</ns1:t>
            </ns1:r>
          </ns1:p>
        </ns0:txBody>
      </ns0:sp>
      <ns0:sp>
        <ns0:nvSpPr>
          <ns0:cNvPr id="11" name="">
            <ns1:extLst>
              <ns1:ext uri="{FF2B5EF4-FFF2-40B4-BE49-F238E27FC236}">
                <ns3:creationId id="{27D1BEDE-25A0-4C85-AEE2-B4984D4A14B4}"/>
              </ns1:ext>
            </ns1:extLst>
          </ns0:cNvPr>
          <ns0:cNvSpPr>
            <ns1:spLocks noGrp="1"/>
          </ns0:cNvSpPr>
          <ns0:nvPr/>
        </ns0:nvSpPr>
        <ns0:spPr>
          <ns1:xfrm>
            <ns1:off x="8191500" y="3114675"/>
            <ns1:ext cx="3333750" cy="838200"/>
          </ns1:xfrm>
          <ns1:prstGeom prst="rect">
            <ns1:avLst/>
          </ns1:prstGeom>
          <ns1:noFill/>
          <ns1:ln w="0">
            <ns1:noFill/>
          </ns1:ln>
        </ns0:spPr>
        <ns0:txBody>
          <ns1:bodyPr lIns="0" tIns="0" rIns="0" bIns="0">
            <ns1:noAutofit/>
          </ns1:bodyPr>
          <ns1:lstStyle/>
          <ns1:p>
            <ns1:pPr>
              <ns1:buNone/>
              <ns1:defRPr sz="2400" b="1">
                <ns1:solidFill>
                  <ns1:srgbClr val="F3F4ED"/>
                </ns1:solidFill>
                <ns1:latin typeface="DejaVu Sans"/>
                <ns1:ea typeface="DejaVu Sans"/>
                <ns1:cs typeface="DejaVu Sans"/>
              </ns1:defRPr>
            </ns1:pPr>
            <ns1:r>
              <ns1:rPr sz="2400" b="1">
                <ns1:solidFill>
                  <ns1:srgbClr val="F3F4ED"/>
                </ns1:solidFill>
                <ns1:latin typeface="DejaVu Sans"/>
                <ns1:ea typeface="DejaVu Sans"/>
                <ns1:cs typeface="DejaVu Sans"/>
              </ns1:rPr>
              <ns1:t>A managed launch</ns1:t>
            </ns1:r>
          </ns1:p>
        </ns0:txBody>
      </ns0:sp>
      <ns0:sp>
        <ns0:nvSpPr>
          <ns0:cNvPr id="12" name="">
            <ns1:extLst>
              <ns1:ext uri="{FF2B5EF4-FFF2-40B4-BE49-F238E27FC236}">
                <ns3:creationId id="{B6B94B09-587C-4FF4-B668-FD7476C5FF7D}"/>
              </ns1:ext>
            </ns1:extLst>
          </ns0:cNvPr>
          <ns0:cNvSpPr>
            <ns1:spLocks noGrp="1"/>
          </ns0:cNvSpPr>
          <ns0:nvPr/>
        </ns0:nvSpPr>
        <ns0:spPr>
          <ns1:xfrm>
            <ns1:off x="8191500" y="4229100"/>
            <ns1:ext cx="3276600" cy="1562100"/>
          </ns1:xfrm>
          <ns1:prstGeom prst="rect">
            <ns1:avLst/>
          </ns1:prstGeom>
          <ns1:noFill/>
          <ns1:ln w="0">
            <ns1:noFill/>
          </ns1:ln>
        </ns0:spPr>
        <ns0:txBody>
          <ns1:bodyPr lIns="0" tIns="0" rIns="0" bIns="0">
            <ns1:noAutofit/>
          </ns1:bodyPr>
          <ns1:lstStyle/>
          <ns1:p>
            <ns1:pPr>
              <ns1:buNone/>
              <ns1:defRPr sz="1875" b="0">
                <ns1:solidFill>
                  <ns1:srgbClr val="BFCBC3"/>
                </ns1:solidFill>
                <ns1:latin typeface="DejaVu Sans"/>
                <ns1:ea typeface="DejaVu Sans"/>
                <ns1:cs typeface="DejaVu Sans"/>
              </ns1:defRPr>
            </ns1:pPr>
            <ns1:r>
              <ns1:rPr sz="1875" b="0">
                <ns1:solidFill>
                  <ns1:srgbClr val="BFCBC3"/>
                </ns1:solidFill>
                <ns1:latin typeface="DejaVu Sans"/>
                <ns1:ea typeface="DejaVu Sans"/>
                <ns1:cs typeface="DejaVu Sans"/>
              </ns1:rPr>
              <ns1:t>Office plans include publishing after setup. Pilot and team management is separately scoped before purchase.</ns1:t>
            </ns1:r>
          </ns1:p>
        </ns0:txBody>
      </ns0:sp>
      <ns0:sp>
        <ns0:nvSpPr>
          <ns0:cNvPr id="13" name="">
            <ns1:extLst>
              <ns1:ext uri="{FF2B5EF4-FFF2-40B4-BE49-F238E27FC236}">
                <ns3:creationId id="{99BC98E3-7495-467B-B116-74C6E0AC2B74}"/>
              </ns1:ext>
            </ns1:extLst>
          </ns0:cNvPr>
          <ns0:cNvSpPr>
            <ns1:spLocks noGrp="1"/>
          </ns0:cNvSpPr>
          <ns0:nvPr/>
        </ns0:nvSpPr>
        <ns0:spPr>
          <ns1:xfrm>
            <ns1:off x="571500" y="6115050"/>
            <ns1:ext cx="10810875" cy="447675"/>
          </ns1:xfrm>
          <ns1:prstGeom prst="rect">
            <ns1:avLst/>
          </ns1:prstGeom>
          <ns1:noFill/>
          <ns1:ln w="0">
            <ns1:noFill/>
          </ns1:ln>
        </ns0:spPr>
        <ns0:txBody>
          <ns1:bodyPr lIns="0" tIns="0" rIns="0" bIns="0">
            <ns1:noAutofit/>
          </ns1:bodyPr>
          <ns1:lstStyle/>
          <ns1:p>
            <ns1:pPr>
              <ns1:buNone/>
              <ns1:defRPr sz="1575" b="0">
                <ns1:solidFill>
                  <ns1:srgbClr val="D1A276"/>
                </ns1:solidFill>
                <ns1:latin typeface="DejaVu Sans"/>
                <ns1:ea typeface="DejaVu Sans"/>
                <ns1:cs typeface="DejaVu Sans"/>
              </ns1:defRPr>
            </ns1:pPr>
            <ns1:r>
              <ns1:rPr sz="1575" b="0">
                <ns1:solidFill>
                  <ns1:srgbClr val="D1A276"/>
                </ns1:solidFill>
                <ns1:latin typeface="DejaVu Sans"/>
                <ns1:ea typeface="DejaVu Sans"/>
                <ns1:cs typeface="DejaVu Sans"/>
              </ns1:rPr>
              <ns1:t>Target: first review within 3 business days after complete assets and route approval.</ns1:t>
            </ns1:r>
          </ns1:p>
        </ns0:txBody>
      </ns0:sp>
    </ns0:spTree>
    <ns0:extLst>
      <ns0:ext uri="{BB962C8B-B14F-4D97-AF65-F5344CB8AC3E}">
        <ns4:creationId val="1086542580"/>
      </ns0:ext>
    </ns0:extLst>
  </ns0:cSld>
</ns0:sld>
</file>

<file path=ppt/slides/slide7.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e05e3f32dabe471b"/>
          <ns1:stretch/>
        </ns1:blipFill>
      </ns0:bgPr>
    </ns0:bg>
    <ns0:spTree>
      <ns0:nvGrpSpPr>
        <ns0:cNvPr id="1" name=""/>
        <ns0:cNvGrpSpPr/>
        <ns0:nvPr/>
      </ns0:nvGrpSpPr>
      <ns0:grpSpPr>
        <ns1:xfrm/>
      </ns0:grpSpPr>
      <ns0:sp>
        <ns0:nvSpPr>
          <ns0:cNvPr id="9" name="">
            <ns1:extLst>
              <ns1:ext uri="{FF2B5EF4-FFF2-40B4-BE49-F238E27FC236}">
                <ns3:creationId id="{A7221091-977C-4493-8925-17559EAB6790}"/>
              </ns1:ext>
            </ns1:extLst>
          </ns0:cNvPr>
          <ns0:cNvSpPr>
            <ns1:spLocks noGrp="1"/>
          </ns0:cNvSpPr>
          <ns0:nvPr/>
        </ns0:nvSpPr>
        <ns0:spPr>
          <ns1:xfrm>
            <ns1:off x="0" y="0"/>
            <ns1:ext cx="12192000" cy="6858000"/>
          </ns1:xfrm>
          <ns1:prstGeom prst="rect">
            <ns1:avLst/>
          </ns1:prstGeom>
          <ns1:solidFill>
            <ns1:srgbClr val="F2F5EE">
              <ns1:alpha val="88000"/>
            </ns1:srgbClr>
          </ns1:solidFill>
          <ns1:ln w="0">
            <ns1:noFill/>
          </ns1:ln>
        </ns0:spPr>
      </ns0:sp>
      <ns0:sp>
        <ns0:nvSpPr>
          <ns0:cNvPr id="7" name="">
            <ns1:extLst>
              <ns1:ext uri="{FF2B5EF4-FFF2-40B4-BE49-F238E27FC236}">
                <ns3:creationId id="{11773471-2B49-4C01-95F3-AF3558063BCD}"/>
              </ns1:ext>
            </ns1:extLst>
          </ns0:cNvPr>
          <ns0:cNvSpPr>
            <ns1:spLocks noGrp="1"/>
          </ns0:cNvSpPr>
          <ns0:nvPr/>
        </ns0:nvSpPr>
        <ns0:spPr>
          <ns1:xfrm>
            <ns1:off x="571500" y="304800"/>
            <ns1:ext cx="9525000" cy="266700"/>
          </ns1:xfrm>
          <ns1:prstGeom prst="rect">
            <ns1:avLst/>
          </ns1:prstGeom>
          <ns1:noFill/>
          <ns1:ln w="0">
            <ns1:noFill/>
          </ns1:ln>
        </ns0:spPr>
        <ns0:txBody>
          <ns1:bodyPr lIns="0" tIns="0" rIns="0" bIns="0">
            <ns1:noAutofit/>
          </ns1:bodyPr>
          <ns1:lstStyle/>
          <ns1:p>
            <ns1:pPr>
              <ns1:buNone/>
              <ns1:defRPr sz="1275" b="1">
                <ns1:solidFill>
                  <ns1:srgbClr val="18392C"/>
                </ns1:solidFill>
                <ns1:latin typeface="DejaVu Sans"/>
                <ns1:ea typeface="DejaVu Sans"/>
                <ns1:cs typeface="DejaVu Sans"/>
              </ns1:defRPr>
            </ns1:pPr>
            <ns1:r>
              <ns1:rPr sz="1275" b="1">
                <ns1:solidFill>
                  <ns1:srgbClr val="18392C"/>
                </ns1:solidFill>
                <ns1:latin typeface="DejaVu Sans"/>
                <ns1:ea typeface="DejaVu Sans"/>
                <ns1:cs typeface="DejaVu Sans"/>
              </ns1:rPr>
              <ns1:t>ARTEMIS  /  LISTING STUDIO</ns1:t>
            </ns1:r>
          </ns1:p>
        </ns0:txBody>
      </ns0:sp>
      <ns0:sp>
        <ns0:nvSpPr>
          <ns0:cNvPr id="2" name="">
            <ns1:extLst>
              <ns1:ext uri="{FF2B5EF4-FFF2-40B4-BE49-F238E27FC236}">
                <ns3:creationId id="{08FBB007-BC76-4BCD-86CC-6979CE2C6173}"/>
              </ns1:ext>
            </ns1:extLst>
          </ns0:cNvPr>
          <ns0:cNvSpPr>
            <ns1:spLocks noGrp="1"/>
          </ns0:cNvSpPr>
          <ns0:nvPr/>
        </ns0:nvSpPr>
        <ns0:spPr>
          <ns1:xfrm>
            <ns1:off x="571500" y="971550"/>
            <ns1:ext cx="10953750" cy="1190625"/>
          </ns1:xfrm>
          <ns1:prstGeom prst="rect">
            <ns1:avLst/>
          </ns1:prstGeom>
          <ns1:noFill/>
          <ns1:ln w="0">
            <ns1:noFill/>
          </ns1:ln>
        </ns0:spPr>
        <ns0:txBody>
          <ns1:bodyPr lIns="0" tIns="0" rIns="0" bIns="0">
            <ns1:noAutofit/>
          </ns1:bodyPr>
          <ns1:lstStyle/>
          <ns1:p>
            <ns1:pPr>
              <ns1:buNone/>
              <ns1:defRPr sz="3600" b="1">
                <ns1:solidFill>
                  <ns1:srgbClr val="18392C"/>
                </ns1:solidFill>
                <ns1:latin typeface="DejaVu Sans"/>
                <ns1:ea typeface="DejaVu Sans"/>
                <ns1:cs typeface="DejaVu Sans"/>
              </ns1:defRPr>
            </ns1:pPr>
            <ns1:r>
              <ns1:rPr sz="3600" b="1">
                <ns1:solidFill>
                  <ns1:srgbClr val="18392C"/>
                </ns1:solidFill>
                <ns1:latin typeface="DejaVu Sans"/>
                <ns1:ea typeface="DejaVu Sans"/>
                <ns1:cs typeface="DejaVu Sans"/>
              </ns1:rPr>
              <ns1:t>Listing campaign offers</ns1:t>
            </ns1:r>
          </ns1:p>
        </ns0:txBody>
      </ns0:sp>
      <ns0:sp>
        <ns0:nvSpPr>
          <ns0:cNvPr id="3" name="">
            <ns1:extLst>
              <ns1:ext uri="{FF2B5EF4-FFF2-40B4-BE49-F238E27FC236}">
                <ns3:creationId id="{6690D2B5-72A8-4674-95B9-B935AB542F6D}"/>
              </ns1:ext>
            </ns1:extLst>
          </ns0:cNvPr>
          <ns0:cNvSpPr>
            <ns1:spLocks noGrp="1"/>
          </ns0:cNvSpPr>
          <ns0:nvPr/>
        </ns0:nvSpPr>
        <ns0:spPr>
          <ns1:xfrm>
            <ns1:off x="11144250" y="6362700"/>
            <ns1:ext cx="476250" cy="228600"/>
          </ns1:xfrm>
          <ns1:prstGeom prst="rect">
            <ns1:avLst/>
          </ns1:prstGeom>
          <ns1:noFill/>
          <ns1:ln w="0">
            <ns1:noFill/>
          </ns1:ln>
        </ns0:spPr>
        <ns0:txBody>
          <ns1:bodyPr lIns="0" tIns="0" rIns="0" bIns="0">
            <ns1:noAutofit/>
          </ns1:bodyPr>
          <ns1:lstStyle/>
          <ns1:p>
            <ns1:pPr>
              <ns1:buNone/>
              <ns1:defRPr sz="1200" b="0">
                <ns1:solidFill>
                  <ns1:srgbClr val="18392C"/>
                </ns1:solidFill>
                <ns1:latin typeface="DejaVu Sans"/>
                <ns1:ea typeface="DejaVu Sans"/>
                <ns1:cs typeface="DejaVu Sans"/>
              </ns1:defRPr>
            </ns1:pPr>
            <ns1:r>
              <ns1:rPr sz="1200" b="0">
                <ns1:solidFill>
                  <ns1:srgbClr val="18392C"/>
                </ns1:solidFill>
                <ns1:latin typeface="DejaVu Sans"/>
                <ns1:ea typeface="DejaVu Sans"/>
                <ns1:cs typeface="DejaVu Sans"/>
              </ns1:rPr>
              <ns1:t>07</ns1:t>
            </ns1:r>
          </ns1:p>
        </ns0:txBody>
      </ns0:sp>
      <ns0:graphicFrame>
        <ns0:nvGraphicFramePr>
          <ns0:cNvPr id="14" name=""/>
          <ns0:cNvGraphicFramePr/>
          <ns0:nvPr/>
        </ns0:nvGraphicFramePr>
        <ns0:xfrm>
          <ns1:off x="571500" y="2495550"/>
          <ns1:ext cx="11049000" cy="2619375"/>
        </ns0:xfrm>
        <ns1:graphic>
          <ns1:graphicData uri="http://schemas.openxmlformats.org/drawingml/2006/table">
            <ns1:tbl>
              <ns1:tblPr/>
              <ns1:tblGrid>
                <ns1:gridCol w="4619625"/>
                <ns1:gridCol w="2619375"/>
                <ns1:gridCol w="3810000"/>
              </ns1:tblGrid>
              <ns1:tr h="654844">
                <ns1:tc>
                  <ns1:txBody>
                    <ns1:bodyPr/>
                    <ns1:lstStyle/>
                    <ns1:p>
                      <ns1:r>
                        <ns1:rPr sz="1725" b="1">
                          <ns1:solidFill>
                            <ns1:srgbClr val="F3F4ED"/>
                          </ns1:solidFill>
                          <ns1:latin typeface="DejaVu Sans"/>
                          <ns1:ea typeface="DejaVu Sans"/>
                          <ns1:cs typeface="DejaVu Sans"/>
                        </ns1:rPr>
                        <ns1:t>Offer</ns1:t>
                      </ns1:r>
                    </ns1:p>
                  </ns1:txBody>
                  <ns1:tcPr marL="152400" marR="152400" marT="161925" marB="161925" anchor="ctr">
                    <ns1:solidFill>
                      <ns1:srgbClr val="10241D"/>
                    </ns1:solidFill>
                  </ns1:tcPr>
                </ns1:tc>
                <ns1:tc>
                  <ns1:txBody>
                    <ns1:bodyPr/>
                    <ns1:lstStyle/>
                    <ns1:p>
                      <ns1:r>
                        <ns1:rPr sz="1725" b="1">
                          <ns1:solidFill>
                            <ns1:srgbClr val="F3F4ED"/>
                          </ns1:solidFill>
                          <ns1:latin typeface="DejaVu Sans"/>
                          <ns1:ea typeface="DejaVu Sans"/>
                          <ns1:cs typeface="DejaVu Sans"/>
                        </ns1:rPr>
                        <ns1:t>Price</ns1:t>
                      </ns1:r>
                    </ns1:p>
                  </ns1:txBody>
                  <ns1:tcPr marL="152400" marR="152400" marT="161925" marB="161925" anchor="ctr">
                    <ns1:solidFill>
                      <ns1:srgbClr val="10241D"/>
                    </ns1:solidFill>
                  </ns1:tcPr>
                </ns1:tc>
                <ns1:tc>
                  <ns1:txBody>
                    <ns1:bodyPr/>
                    <ns1:lstStyle/>
                    <ns1:p>
                      <ns1:r>
                        <ns1:rPr sz="1725" b="1">
                          <ns1:solidFill>
                            <ns1:srgbClr val="F3F4ED"/>
                          </ns1:solidFill>
                          <ns1:latin typeface="DejaVu Sans"/>
                          <ns1:ea typeface="DejaVu Sans"/>
                          <ns1:cs typeface="DejaVu Sans"/>
                        </ns1:rPr>
                        <ns1:t>Approved scope</ns1:t>
                      </ns1:r>
                    </ns1:p>
                  </ns1:txBody>
                  <ns1:tcPr marL="152400" marR="152400" marT="161925" marB="161925" anchor="ctr">
                    <ns1:solidFill>
                      <ns1:srgbClr val="10241D"/>
                    </ns1:solidFill>
                  </ns1:tcPr>
                </ns1:tc>
              </ns1:tr>
              <ns1:tr h="654844">
                <ns1:tc>
                  <ns1:txBody>
                    <ns1:bodyPr/>
                    <ns1:lstStyle/>
                    <ns1:p>
                      <ns1:r>
                        <ns1:rPr sz="1725">
                          <ns1:solidFill>
                            <ns1:srgbClr val="18392C"/>
                          </ns1:solidFill>
                          <ns1:latin typeface="DejaVu Sans"/>
                          <ns1:ea typeface="DejaVu Sans"/>
                          <ns1:cs typeface="DejaVu Sans"/>
                        </ns1:rPr>
                        <ns1:t>Single-property pilot</ns1:t>
                      </ns1:r>
                    </ns1:p>
                  </ns1:txBody>
                  <ns1:tcPr marL="152400" marR="152400" marT="161925" marB="161925" anchor="ctr">
                    <ns1:solidFill>
                      <ns1:srgbClr val="F3F4ED"/>
                    </ns1:solidFill>
                  </ns1:tcPr>
                </ns1:tc>
                <ns1:tc>
                  <ns1:txBody>
                    <ns1:bodyPr/>
                    <ns1:lstStyle/>
                    <ns1:p>
                      <ns1:r>
                        <ns1:rPr sz="1725">
                          <ns1:solidFill>
                            <ns1:srgbClr val="18392C"/>
                          </ns1:solidFill>
                          <ns1:latin typeface="DejaVu Sans"/>
                          <ns1:ea typeface="DejaVu Sans"/>
                          <ns1:cs typeface="DejaVu Sans"/>
                        </ns1:rPr>
                        <ns1:t>$500 once</ns1:t>
                      </ns1:r>
                    </ns1:p>
                  </ns1:txBody>
                  <ns1:tcPr marL="152400" marR="152400" marT="161925" marB="161925" anchor="ctr">
                    <ns1:solidFill>
                      <ns1:srgbClr val="F3F4ED"/>
                    </ns1:solidFill>
                  </ns1:tcPr>
                </ns1:tc>
                <ns1:tc>
                  <ns1:txBody>
                    <ns1:bodyPr/>
                    <ns1:lstStyle/>
                    <ns1:p>
                      <ns1:r>
                        <ns1:rPr sz="1725">
                          <ns1:solidFill>
                            <ns1:srgbClr val="18392C"/>
                          </ns1:solidFill>
                          <ns1:latin typeface="DejaVu Sans"/>
                          <ns1:ea typeface="DejaVu Sans"/>
                          <ns1:cs typeface="DejaVu Sans"/>
                        </ns1:rPr>
                        <ns1:t>1 property, six Reels</ns1:t>
                      </ns1:r>
                    </ns1:p>
                  </ns1:txBody>
                  <ns1:tcPr marL="152400" marR="152400" marT="161925" marB="161925" anchor="ctr">
                    <ns1:solidFill>
                      <ns1:srgbClr val="F3F4ED"/>
                    </ns1:solidFill>
                  </ns1:tcPr>
                </ns1:tc>
              </ns1:tr>
              <ns1:tr h="654844">
                <ns1:tc>
                  <ns1:txBody>
                    <ns1:bodyPr/>
                    <ns1:lstStyle/>
                    <ns1:p>
                      <ns1:r>
                        <ns1:rPr sz="1725">
                          <ns1:solidFill>
                            <ns1:srgbClr val="18392C"/>
                          </ns1:solidFill>
                          <ns1:latin typeface="DejaVu Sans"/>
                          <ns1:ea typeface="DejaVu Sans"/>
                          <ns1:cs typeface="DejaVu Sans"/>
                        </ns1:rPr>
                        <ns1:t>Team plan</ns1:t>
                      </ns1:r>
                    </ns1:p>
                  </ns1:txBody>
                  <ns1:tcPr marL="152400" marR="152400" marT="161925" marB="161925" anchor="ctr">
                    <ns1:solidFill>
                      <ns1:srgbClr val="F3F4ED"/>
                    </ns1:solidFill>
                  </ns1:tcPr>
                </ns1:tc>
                <ns1:tc>
                  <ns1:txBody>
                    <ns1:bodyPr/>
                    <ns1:lstStyle/>
                    <ns1:p>
                      <ns1:r>
                        <ns1:rPr sz="1725">
                          <ns1:solidFill>
                            <ns1:srgbClr val="18392C"/>
                          </ns1:solidFill>
                          <ns1:latin typeface="DejaVu Sans"/>
                          <ns1:ea typeface="DejaVu Sans"/>
                          <ns1:cs typeface="DejaVu Sans"/>
                        </ns1:rPr>
                        <ns1:t>$1,500 / month</ns1:t>
                      </ns1:r>
                    </ns1:p>
                  </ns1:txBody>
                  <ns1:tcPr marL="152400" marR="152400" marT="161925" marB="161925" anchor="ctr">
                    <ns1:solidFill>
                      <ns1:srgbClr val="F3F4ED"/>
                    </ns1:solidFill>
                  </ns1:tcPr>
                </ns1:tc>
                <ns1:tc>
                  <ns1:txBody>
                    <ns1:bodyPr/>
                    <ns1:lstStyle/>
                    <ns1:p>
                      <ns1:r>
                        <ns1:rPr sz="1725">
                          <ns1:solidFill>
                            <ns1:srgbClr val="18392C"/>
                          </ns1:solidFill>
                          <ns1:latin typeface="DejaVu Sans"/>
                          <ns1:ea typeface="DejaVu Sans"/>
                          <ns1:cs typeface="DejaVu Sans"/>
                        </ns1:rPr>
                        <ns1:t>Up to 4 properties / month</ns1:t>
                      </ns1:r>
                    </ns1:p>
                  </ns1:txBody>
                  <ns1:tcPr marL="152400" marR="152400" marT="161925" marB="161925" anchor="ctr">
                    <ns1:solidFill>
                      <ns1:srgbClr val="F3F4ED"/>
                    </ns1:solidFill>
                  </ns1:tcPr>
                </ns1:tc>
              </ns1:tr>
              <ns1:tr h="654844">
                <ns1:tc>
                  <ns1:txBody>
                    <ns1:bodyPr/>
                    <ns1:lstStyle/>
                    <ns1:p>
                      <ns1:r>
                        <ns1:rPr sz="1725">
                          <ns1:solidFill>
                            <ns1:srgbClr val="18392C"/>
                          </ns1:solidFill>
                          <ns1:latin typeface="DejaVu Sans"/>
                          <ns1:ea typeface="DejaVu Sans"/>
                          <ns1:cs typeface="DejaVu Sans"/>
                        </ns1:rPr>
                        <ns1:t>Office partnership</ns1:t>
                      </ns1:r>
                    </ns1:p>
                  </ns1:txBody>
                  <ns1:tcPr marL="152400" marR="152400" marT="161925" marB="161925" anchor="ctr">
                    <ns1:solidFill>
                      <ns1:srgbClr val="F3F4ED"/>
                    </ns1:solidFill>
                  </ns1:tcPr>
                </ns1:tc>
                <ns1:tc>
                  <ns1:txBody>
                    <ns1:bodyPr/>
                    <ns1:lstStyle/>
                    <ns1:p>
                      <ns1:r>
                        <ns1:rPr sz="1725">
                          <ns1:solidFill>
                            <ns1:srgbClr val="18392C"/>
                          </ns1:solidFill>
                          <ns1:latin typeface="DejaVu Sans"/>
                          <ns1:ea typeface="DejaVu Sans"/>
                          <ns1:cs typeface="DejaVu Sans"/>
                        </ns1:rPr>
                        <ns1:t>$5,000 / month</ns1:t>
                      </ns1:r>
                    </ns1:p>
                  </ns1:txBody>
                  <ns1:tcPr marL="152400" marR="152400" marT="161925" marB="161925" anchor="ctr">
                    <ns1:solidFill>
                      <ns1:srgbClr val="F3F4ED"/>
                    </ns1:solidFill>
                  </ns1:tcPr>
                </ns1:tc>
                <ns1:tc>
                  <ns1:txBody>
                    <ns1:bodyPr/>
                    <ns1:lstStyle/>
                    <ns1:p>
                      <ns1:r>
                        <ns1:rPr sz="1725">
                          <ns1:solidFill>
                            <ns1:srgbClr val="18392C"/>
                          </ns1:solidFill>
                          <ns1:latin typeface="DejaVu Sans"/>
                          <ns1:ea typeface="DejaVu Sans"/>
                          <ns1:cs typeface="DejaVu Sans"/>
                        </ns1:rPr>
                        <ns1:t>Up to 12 + managed publishing</ns1:t>
                      </ns1:r>
                    </ns1:p>
                  </ns1:txBody>
                  <ns1:tcPr marL="152400" marR="152400" marT="161925" marB="161925" anchor="ctr">
                    <ns1:solidFill>
                      <ns1:srgbClr val="F3F4ED"/>
                    </ns1:solidFill>
                  </ns1:tcPr>
                </ns1:tc>
              </ns1:tr>
            </ns1:tbl>
          </ns1:graphicData>
        </ns1:graphic>
      </ns0:graphicFrame>
      <ns0:sp>
        <ns0:nvSpPr>
          <ns0:cNvPr id="5" name="">
            <ns1:extLst>
              <ns1:ext uri="{FF2B5EF4-FFF2-40B4-BE49-F238E27FC236}">
                <ns3:creationId id="{AFA1C55F-FEBC-4030-A0B3-E8918F465A1A}"/>
              </ns1:ext>
            </ns1:extLst>
          </ns0:cNvPr>
          <ns0:cNvSpPr>
            <ns1:spLocks noGrp="1"/>
          </ns0:cNvSpPr>
          <ns0:nvPr/>
        </ns0:nvSpPr>
        <ns0:spPr>
          <ns1:xfrm>
            <ns1:off x="571500" y="5410200"/>
            <ns1:ext cx="10906125" cy="476250"/>
          </ns1:xfrm>
          <ns1:prstGeom prst="rect">
            <ns1:avLst/>
          </ns1:prstGeom>
          <ns1:noFill/>
          <ns1:ln w="0">
            <ns1:noFill/>
          </ns1:ln>
        </ns0:spPr>
        <ns0:txBody>
          <ns1:bodyPr lIns="0" tIns="0" rIns="0" bIns="0">
            <ns1:noAutofit/>
          </ns1:bodyPr>
          <ns1:lstStyle/>
          <ns1:p>
            <ns1:pPr>
              <ns1:buNone/>
              <ns1:defRPr sz="1800" b="1">
                <ns1:solidFill>
                  <ns1:srgbClr val="18392C"/>
                </ns1:solidFill>
                <ns1:latin typeface="DejaVu Sans"/>
                <ns1:ea typeface="DejaVu Sans"/>
                <ns1:cs typeface="DejaVu Sans"/>
              </ns1:defRPr>
            </ns1:pPr>
            <ns1:r>
              <ns1:rPr sz="1800" b="1">
                <ns1:solidFill>
                  <ns1:srgbClr val="18392C"/>
                </ns1:solidFill>
                <ns1:latin typeface="DejaVu Sans"/>
                <ns1:ea typeface="DejaVu Sans"/>
                <ns1:cs typeface="DejaVu Sans"/>
              </ns1:rPr>
              <ns1:t>Upgrade within 30 days: your $500 pilot is credited to the first team month.</ns1:t>
            </ns1:r>
          </ns1:p>
        </ns0:txBody>
      </ns0:sp>
      <ns0:sp>
        <ns0:nvSpPr>
          <ns0:cNvPr id="6" name="">
            <ns1:extLst>
              <ns1:ext uri="{FF2B5EF4-FFF2-40B4-BE49-F238E27FC236}">
                <ns3:creationId id="{4B454552-63DF-41DD-B062-03244BFB442B}"/>
              </ns1:ext>
            </ns1:extLst>
          </ns0:cNvPr>
          <ns0:cNvSpPr>
            <ns1:spLocks noGrp="1"/>
          </ns0:cNvSpPr>
          <ns0:nvPr/>
        </ns0:nvSpPr>
        <ns0:spPr>
          <ns1:xfrm>
            <ns1:off x="571500" y="5905500"/>
            <ns1:ext cx="10906125" cy="400050"/>
          </ns1:xfrm>
          <ns1:prstGeom prst="rect">
            <ns1:avLst/>
          </ns1:prstGeom>
          <ns1:noFill/>
          <ns1:ln w="0">
            <ns1:noFill/>
          </ns1:ln>
        </ns0:spPr>
        <ns0:txBody>
          <ns1:bodyPr lIns="0" tIns="0" rIns="0" bIns="0">
            <ns1:noAutofit/>
          </ns1:bodyPr>
          <ns1:lstStyle/>
          <ns1:p>
            <ns1:pPr>
              <ns1:buNone/>
              <ns1:defRPr sz="1725" b="0">
                <ns1:solidFill>
                  <ns1:srgbClr val="18392C"/>
                </ns1:solidFill>
                <ns1:latin typeface="DejaVu Sans"/>
                <ns1:ea typeface="DejaVu Sans"/>
                <ns1:cs typeface="DejaVu Sans"/>
              </ns1:defRPr>
            </ns1:pPr>
            <ns1:r>
              <ns1:rPr sz="1725" b="0">
                <ns1:solidFill>
                  <ns1:srgbClr val="18392C"/>
                </ns1:solidFill>
                <ns1:latin typeface="DejaVu Sans"/>
                <ns1:ea typeface="DejaVu Sans"/>
                <ns1:cs typeface="DejaVu Sans"/>
              </ns1:rPr>
              <ns1:t>Pay $1,000 more. The pilot counts as one of that month’s four properties.</ns1:t>
            </ns1:r>
          </ns1:p>
        </ns0:txBody>
      </ns0:sp>
    </ns0:spTree>
    <ns0:extLst>
      <ns0:ext uri="{BB962C8B-B14F-4D97-AF65-F5344CB8AC3E}">
        <ns4:creationId val="1073686527"/>
      </ns0:ext>
    </ns0:extLst>
  </ns0:cSld>
</ns0:sld>
</file>

<file path=ppt/slides/slide8.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cd4b0e1d69414853"/>
          <ns1:stretch/>
        </ns1:blipFill>
      </ns0:bgPr>
    </ns0:bg>
    <ns0:spTree>
      <ns0:nvGrpSpPr>
        <ns0:cNvPr id="1" name=""/>
        <ns0:cNvGrpSpPr/>
        <ns0:nvPr/>
      </ns0:nvGrpSpPr>
      <ns0:grpSpPr>
        <ns1:xfrm/>
      </ns0:grpSpPr>
      <ns0:sp>
        <ns0:nvSpPr>
          <ns0:cNvPr id="10" name="">
            <ns1:extLst>
              <ns1:ext uri="{FF2B5EF4-FFF2-40B4-BE49-F238E27FC236}">
                <ns3:creationId id="{4CE08F10-6E7A-4934-9BE7-21C280CF0814}"/>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9" name="">
            <ns1:extLst>
              <ns1:ext uri="{FF2B5EF4-FFF2-40B4-BE49-F238E27FC236}">
                <ns3:creationId id="{86578E77-50C4-4EB1-9277-44D2E4C15DBA}"/>
              </ns1:ext>
            </ns1:extLst>
          </ns0:cNvPr>
          <ns0:cNvSpPr>
            <ns1:spLocks noGrp="1"/>
          </ns0:cNvSpPr>
          <ns0:nvPr/>
        </ns0:nvSpPr>
        <ns0:spPr>
          <ns1:xfrm>
            <ns1:off x="571500" y="304800"/>
            <ns1:ext cx="9525000" cy="266700"/>
          </ns1:xfrm>
          <ns1:prstGeom prst="rect">
            <ns1:avLst/>
          </ns1:prstGeom>
          <ns1:noFill/>
          <ns1:ln w="0">
            <ns1:noFill/>
          </ns1:ln>
        </ns0:spPr>
        <ns0:txBody>
          <ns1:bodyPr lIns="0" tIns="0" rIns="0" bIns="0">
            <ns1:noAutofit/>
          </ns1:bodyPr>
          <ns1:lstStyle/>
          <ns1:p>
            <ns1:pPr>
              <ns1:buNone/>
              <ns1:defRPr sz="1275" b="1">
                <ns1:solidFill>
                  <ns1:srgbClr val="D1A276"/>
                </ns1:solidFill>
                <ns1:latin typeface="DejaVu Sans"/>
                <ns1:ea typeface="DejaVu Sans"/>
                <ns1:cs typeface="DejaVu Sans"/>
              </ns1:defRPr>
            </ns1:pPr>
            <ns1:r>
              <ns1:rPr sz="1275"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EA1BD686-21C2-4F80-A2DD-444946FECAB1}"/>
              </ns1:ext>
            </ns1:extLst>
          </ns0:cNvPr>
          <ns0:cNvSpPr>
            <ns1:spLocks noGrp="1"/>
          </ns0:cNvSpPr>
          <ns0:nvPr/>
        </ns0:nvSpPr>
        <ns0:spPr>
          <ns1:xfrm>
            <ns1:off x="571500" y="971550"/>
            <ns1:ext cx="10953750" cy="1190625"/>
          </ns1:xfrm>
          <ns1:prstGeom prst="rect">
            <ns1:avLst/>
          </ns1:prstGeom>
          <ns1:noFill/>
          <ns1:ln w="0">
            <ns1:noFill/>
          </ns1:ln>
        </ns0:spPr>
        <ns0:txBody>
          <ns1:bodyPr lIns="0" tIns="0" rIns="0" bIns="0">
            <ns1:noAutofit/>
          </ns1:bodyPr>
          <ns1:lstStyle/>
          <ns1:p>
            <ns1:pPr>
              <ns1:buNone/>
              <ns1:defRPr sz="3600" b="1">
                <ns1:solidFill>
                  <ns1:srgbClr val="F3F4ED"/>
                </ns1:solidFill>
                <ns1:latin typeface="DejaVu Sans"/>
                <ns1:ea typeface="DejaVu Sans"/>
                <ns1:cs typeface="DejaVu Sans"/>
              </ns1:defRPr>
            </ns1:pPr>
            <ns1:r>
              <ns1:rPr sz="3600" b="1">
                <ns1:solidFill>
                  <ns1:srgbClr val="F3F4ED"/>
                </ns1:solidFill>
                <ns1:latin typeface="DejaVu Sans"/>
                <ns1:ea typeface="DejaVu Sans"/>
                <ns1:cs typeface="DejaVu Sans"/>
              </ns1:rPr>
              <ns1:t>Standard production scope</ns1:t>
            </ns1:r>
          </ns1:p>
        </ns0:txBody>
      </ns0:sp>
      <ns0:sp>
        <ns0:nvSpPr>
          <ns0:cNvPr id="3" name="">
            <ns1:extLst>
              <ns1:ext uri="{FF2B5EF4-FFF2-40B4-BE49-F238E27FC236}">
                <ns3:creationId id="{2C3C164C-D96A-46CF-83B6-C736475A358D}"/>
              </ns1:ext>
            </ns1:extLst>
          </ns0:cNvPr>
          <ns0:cNvSpPr>
            <ns1:spLocks noGrp="1"/>
          </ns0:cNvSpPr>
          <ns0:nvPr/>
        </ns0:nvSpPr>
        <ns0:spPr>
          <ns1:xfrm>
            <ns1:off x="11144250" y="6362700"/>
            <ns1:ext cx="476250" cy="228600"/>
          </ns1:xfrm>
          <ns1:prstGeom prst="rect">
            <ns1:avLst/>
          </ns1:prstGeom>
          <ns1:noFill/>
          <ns1:ln w="0">
            <ns1:noFill/>
          </ns1:ln>
        </ns0:spPr>
        <ns0:txBody>
          <ns1:bodyPr lIns="0" tIns="0" rIns="0" bIns="0">
            <ns1:noAutofit/>
          </ns1:bodyPr>
          <ns1:lstStyle/>
          <ns1:p>
            <ns1:pPr>
              <ns1:buNone/>
              <ns1:defRPr sz="1200" b="0">
                <ns1:solidFill>
                  <ns1:srgbClr val="BFCBC3"/>
                </ns1:solidFill>
                <ns1:latin typeface="DejaVu Sans"/>
                <ns1:ea typeface="DejaVu Sans"/>
                <ns1:cs typeface="DejaVu Sans"/>
              </ns1:defRPr>
            </ns1:pPr>
            <ns1:r>
              <ns1:rPr sz="1200" b="0">
                <ns1:solidFill>
                  <ns1:srgbClr val="BFCBC3"/>
                </ns1:solidFill>
                <ns1:latin typeface="DejaVu Sans"/>
                <ns1:ea typeface="DejaVu Sans"/>
                <ns1:cs typeface="DejaVu Sans"/>
              </ns1:rPr>
              <ns1:t>08</ns1:t>
            </ns1:r>
          </ns1:p>
        </ns0:txBody>
      </ns0:sp>
      <ns0:sp>
        <ns0:nvSpPr>
          <ns0:cNvPr id="4" name="">
            <ns1:extLst>
              <ns1:ext uri="{FF2B5EF4-FFF2-40B4-BE49-F238E27FC236}">
                <ns3:creationId id="{C29F4942-D343-4695-A656-0F25FA63AC13}"/>
              </ns1:ext>
            </ns1:extLst>
          </ns0:cNvPr>
          <ns0:cNvSpPr>
            <ns1:spLocks noGrp="1"/>
          </ns0:cNvSpPr>
          <ns0:nvPr/>
        </ns0:nvSpPr>
        <ns0:spPr>
          <ns1:xfrm>
            <ns1:off x="571500" y="2571750"/>
            <ns1:ext cx="5191125" cy="428625"/>
          </ns1:xfrm>
          <ns1:prstGeom prst="rect">
            <ns1:avLst/>
          </ns1:prstGeom>
          <ns1:noFill/>
          <ns1:ln w="0">
            <ns1:noFill/>
          </ns1:ln>
        </ns0:spPr>
        <ns0:txBody>
          <ns1:bodyPr lIns="0" tIns="0" rIns="0" bIns="0">
            <ns1:noAutofit/>
          </ns1:bodyPr>
          <ns1:lstStyle/>
          <ns1:p>
            <ns1:pPr>
              <ns1:buNone/>
              <ns1:defRPr sz="2325" b="1">
                <ns1:solidFill>
                  <ns1:srgbClr val="D1A276"/>
                </ns1:solidFill>
                <ns1:latin typeface="DejaVu Sans"/>
                <ns1:ea typeface="DejaVu Sans"/>
                <ns1:cs typeface="DejaVu Sans"/>
              </ns1:defRPr>
            </ns1:pPr>
            <ns1:r>
              <ns1:rPr sz="2325" b="1">
                <ns1:solidFill>
                  <ns1:srgbClr val="D1A276"/>
                </ns1:solidFill>
                <ns1:latin typeface="DejaVu Sans"/>
                <ns1:ea typeface="DejaVu Sans"/>
                <ns1:cs typeface="DejaVu Sans"/>
              </ns1:rPr>
              <ns1:t>Included</ns1:t>
            </ns1:r>
          </ns1:p>
        </ns0:txBody>
      </ns0:sp>
      <ns0:sp>
        <ns0:nvSpPr>
          <ns0:cNvPr id="5" name="">
            <ns1:extLst>
              <ns1:ext uri="{FF2B5EF4-FFF2-40B4-BE49-F238E27FC236}">
                <ns3:creationId id="{22F0055E-47E7-4819-9A79-4095F410B175}"/>
              </ns1:ext>
            </ns1:extLst>
          </ns0:cNvPr>
          <ns0:cNvSpPr>
            <ns1:spLocks noGrp="1"/>
          </ns0:cNvSpPr>
          <ns0:nvPr/>
        </ns0:nvSpPr>
        <ns0:spPr>
          <ns1:xfrm>
            <ns1:off x="571500" y="3238500"/>
            <ns1:ext cx="5381625" cy="2314575"/>
          </ns1:xfrm>
          <ns1:prstGeom prst="rect">
            <ns1:avLst/>
          </ns1:prstGeom>
          <ns1:noFill/>
          <ns1:ln w="0">
            <ns1:noFill/>
          </ns1:ln>
        </ns0:spPr>
        <ns0:txBody>
          <ns1:bodyPr lIns="0" tIns="0" rIns="0" bIns="0">
            <ns1:noAutofit/>
          </ns1:bodyPr>
          <ns1:lstStyle/>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One home with approved visual coverage</ns1:t>
            </ns1:r>
          </ns1:p>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Original photos and readable floor plan</ns1:t>
            </ns1:r>
          </ns1:p>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One consolidated revision</ns1:t>
            </ns1:r>
          </ns1:p>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90 days of pilot property-page hosting</ns1:t>
            </ns1:r>
          </ns1:p>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Six Reels and final marketing assets</ns1:t>
            </ns1:r>
          </ns1:p>
        </ns0:txBody>
      </ns0:sp>
      <ns0:sp>
        <ns0:nvSpPr>
          <ns0:cNvPr id="6" name="">
            <ns1:extLst>
              <ns1:ext uri="{FF2B5EF4-FFF2-40B4-BE49-F238E27FC236}">
                <ns3:creationId id="{927F4FAB-D3AD-465B-B0E6-309159E012FC}"/>
              </ns1:ext>
            </ns1:extLst>
          </ns0:cNvPr>
          <ns0:cNvSpPr>
            <ns1:spLocks noGrp="1"/>
          </ns0:cNvSpPr>
          <ns0:nvPr/>
        </ns0:nvSpPr>
        <ns0:spPr>
          <ns1:xfrm>
            <ns1:off x="6667500" y="2571750"/>
            <ns1:ext cx="4953000" cy="428625"/>
          </ns1:xfrm>
          <ns1:prstGeom prst="rect">
            <ns1:avLst/>
          </ns1:prstGeom>
          <ns1:noFill/>
          <ns1:ln w="0">
            <ns1:noFill/>
          </ns1:ln>
        </ns0:spPr>
        <ns0:txBody>
          <ns1:bodyPr lIns="0" tIns="0" rIns="0" bIns="0">
            <ns1:noAutofit/>
          </ns1:bodyPr>
          <ns1:lstStyle/>
          <ns1:p>
            <ns1:pPr>
              <ns1:buNone/>
              <ns1:defRPr sz="2325" b="1">
                <ns1:solidFill>
                  <ns1:srgbClr val="D1A276"/>
                </ns1:solidFill>
                <ns1:latin typeface="DejaVu Sans"/>
                <ns1:ea typeface="DejaVu Sans"/>
                <ns1:cs typeface="DejaVu Sans"/>
              </ns1:defRPr>
            </ns1:pPr>
            <ns1:r>
              <ns1:rPr sz="2325" b="1">
                <ns1:solidFill>
                  <ns1:srgbClr val="D1A276"/>
                </ns1:solidFill>
                <ns1:latin typeface="DejaVu Sans"/>
                <ns1:ea typeface="DejaVu Sans"/>
                <ns1:cs typeface="DejaVu Sans"/>
              </ns1:rPr>
              <ns1:t>Separately scoped</ns1:t>
            </ns1:r>
          </ns1:p>
        </ns0:txBody>
      </ns0:sp>
      <ns0:sp>
        <ns0:nvSpPr>
          <ns0:cNvPr id="7" name="">
            <ns1:extLst>
              <ns1:ext uri="{FF2B5EF4-FFF2-40B4-BE49-F238E27FC236}">
                <ns3:creationId id="{57CB8B5A-E0E2-4DCC-8A76-F9E6E1B4B23E}"/>
              </ns1:ext>
            </ns1:extLst>
          </ns0:cNvPr>
          <ns0:cNvSpPr>
            <ns1:spLocks noGrp="1"/>
          </ns0:cNvSpPr>
          <ns0:nvPr/>
        </ns0:nvSpPr>
        <ns0:spPr>
          <ns1:xfrm>
            <ns1:off x="6667500" y="3238500"/>
            <ns1:ext cx="5048250" cy="2314575"/>
          </ns1:xfrm>
          <ns1:prstGeom prst="rect">
            <ns1:avLst/>
          </ns1:prstGeom>
          <ns1:noFill/>
          <ns1:ln w="0">
            <ns1:noFill/>
          </ns1:ln>
        </ns0:spPr>
        <ns0:txBody>
          <ns1:bodyPr lIns="0" tIns="0" rIns="0" bIns="0">
            <ns1:noAutofit/>
          </ns1:bodyPr>
          <ns1:lstStyle/>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Complex or missing source coverage</ns1:t>
            </ns1:r>
          </ns1:p>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On-site capture and detached buildings</ns1:t>
            </ns1:r>
          </ns1:p>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Extra revisions or rush production</ns1:t>
            </ns1:r>
          </ns1:p>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Paid ads and individual-agent channels</ns1:t>
            </ns1:r>
          </ns1:p>
          <ns1:p>
            <ns1:pPr>
              <ns1:buNone/>
              <ns1:defRPr sz="1950" b="0">
                <ns1:solidFill>
                  <ns1:srgbClr val="F3F4ED"/>
                </ns1:solidFill>
                <ns1:latin typeface="DejaVu Sans"/>
                <ns1:ea typeface="DejaVu Sans"/>
                <ns1:cs typeface="DejaVu Sans"/>
              </ns1:defRPr>
            </ns1:pPr>
            <ns1:r>
              <ns1:rPr sz="1950" b="0">
                <ns1:solidFill>
                  <ns1:srgbClr val="F3F4ED"/>
                </ns1:solidFill>
                <ns1:latin typeface="DejaVu Sans"/>
                <ns1:ea typeface="DejaVu Sans"/>
                <ns1:cs typeface="DejaVu Sans"/>
              </ns1:rPr>
              <ns1:t>Custom domains and large integrations</ns1:t>
            </ns1:r>
          </ns1:p>
        </ns0:txBody>
      </ns0:sp>
      <ns0:sp>
        <ns0:nvSpPr>
          <ns0:cNvPr id="8" name="">
            <ns1:extLst>
              <ns1:ext uri="{FF2B5EF4-FFF2-40B4-BE49-F238E27FC236}">
                <ns3:creationId id="{56C9917D-CB80-459C-92AF-FF586D24294D}"/>
              </ns1:ext>
            </ns1:extLst>
          </ns0:cNvPr>
          <ns0:cNvSpPr>
            <ns1:spLocks noGrp="1"/>
          </ns0:cNvSpPr>
          <ns0:nvPr/>
        </ns0:nvSpPr>
        <ns0:spPr>
          <ns1:xfrm>
            <ns1:off x="571500" y="6086475"/>
            <ns1:ext cx="10810875" cy="400050"/>
          </ns1:xfrm>
          <ns1:prstGeom prst="rect">
            <ns1:avLst/>
          </ns1:prstGeom>
          <ns1:noFill/>
          <ns1:ln w="0">
            <ns1:noFill/>
          </ns1:ln>
        </ns0:spPr>
        <ns0:txBody>
          <ns1:bodyPr lIns="0" tIns="0" rIns="0" bIns="0">
            <ns1:noAutofit/>
          </ns1:bodyPr>
          <ns1:lstStyle/>
          <ns1:p>
            <ns1:pPr>
              <ns1:buNone/>
              <ns1:defRPr sz="1725" b="0">
                <ns1:solidFill>
                  <ns1:srgbClr val="BFCBC3"/>
                </ns1:solidFill>
                <ns1:latin typeface="DejaVu Sans"/>
                <ns1:ea typeface="DejaVu Sans"/>
                <ns1:cs typeface="DejaVu Sans"/>
              </ns1:defRPr>
            </ns1:pPr>
            <ns1:r>
              <ns1:rPr sz="1725" b="0">
                <ns1:solidFill>
                  <ns1:srgbClr val="BFCBC3"/>
                </ns1:solidFill>
                <ns1:latin typeface="DejaVu Sans"/>
                <ns1:ea typeface="DejaVu Sans"/>
                <ns1:cs typeface="DejaVu Sans"/>
              </ns1:rPr>
              <ns1:t>No guarantees of leads, sale price, days on market or closing time.</ns1:t>
            </ns1:r>
          </ns1:p>
        </ns0:txBody>
      </ns0:sp>
    </ns0:spTree>
    <ns0:extLst>
      <ns0:ext uri="{BB962C8B-B14F-4D97-AF65-F5344CB8AC3E}">
        <ns4:creationId val="1127366775"/>
      </ns0:ext>
    </ns0:extLst>
  </ns0:cSld>
</ns0:sld>
</file>

<file path=ppt/slides/slide9.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b0f29b75107b414a"/>
          <ns1:stretch/>
        </ns1:blipFill>
      </ns0:bgPr>
    </ns0:bg>
    <ns0:spTree>
      <ns0:nvGrpSpPr>
        <ns0:cNvPr id="1" name=""/>
        <ns0:cNvGrpSpPr/>
        <ns0:nvPr/>
      </ns0:nvGrpSpPr>
      <ns0:grpSpPr>
        <ns1:xfrm/>
      </ns0:grpSpPr>
      <ns0:sp>
        <ns0:nvSpPr>
          <ns0:cNvPr id="8" name="">
            <ns1:extLst>
              <ns1:ext uri="{FF2B5EF4-FFF2-40B4-BE49-F238E27FC236}">
                <ns3:creationId id="{C7D04507-08E7-4BD9-BFE0-3BA7F28A4910}"/>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7" name="">
            <ns1:extLst>
              <ns1:ext uri="{FF2B5EF4-FFF2-40B4-BE49-F238E27FC236}">
                <ns3:creationId id="{BB45995D-F923-4F92-9808-9EC335F2EA0E}"/>
              </ns1:ext>
            </ns1:extLst>
          </ns0:cNvPr>
          <ns0:cNvSpPr>
            <ns1:spLocks noGrp="1"/>
          </ns0:cNvSpPr>
          <ns0:nvPr/>
        </ns0:nvSpPr>
        <ns0:spPr>
          <ns1:xfrm>
            <ns1:off x="571500" y="304800"/>
            <ns1:ext cx="9525000" cy="266700"/>
          </ns1:xfrm>
          <ns1:prstGeom prst="rect">
            <ns1:avLst/>
          </ns1:prstGeom>
          <ns1:noFill/>
          <ns1:ln w="0">
            <ns1:noFill/>
          </ns1:ln>
        </ns0:spPr>
        <ns0:txBody>
          <ns1:bodyPr>
            <ns1:noAutofit/>
          </ns1:bodyPr>
          <ns1:lstStyle/>
          <ns1:p>
            <ns1:pPr>
              <ns1:buNone/>
              <ns1:defRPr sz="1350" b="1">
                <ns1:solidFill>
                  <ns1:srgbClr val="D1A276"/>
                </ns1:solidFill>
                <ns1:latin typeface="DejaVu Sans"/>
                <ns1:ea typeface="DejaVu Sans"/>
                <ns1:cs typeface="DejaVu Sans"/>
              </ns1:defRPr>
            </ns1:pPr>
            <ns1:r>
              <ns1:rPr sz="1350"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7BB76E61-F703-4B65-AD36-6EA746F34C34}"/>
              </ns1:ext>
            </ns1:extLst>
          </ns0:cNvPr>
          <ns0:cNvSpPr>
            <ns1:spLocks noGrp="1"/>
          </ns0:cNvSpPr>
          <ns0:nvPr/>
        </ns0:nvSpPr>
        <ns0:spPr>
          <ns1:xfrm>
            <ns1:off x="571500" y="971550"/>
            <ns1:ext cx="10953750" cy="1190625"/>
          </ns1:xfrm>
          <ns1:prstGeom prst="rect">
            <ns1:avLst/>
          </ns1:prstGeom>
          <ns1:noFill/>
          <ns1:ln w="0">
            <ns1:noFill/>
          </ns1:ln>
        </ns0:spPr>
        <ns0:txBody>
          <ns1:bodyPr>
            <ns1:noAutofit/>
          </ns1:bodyPr>
          <ns1:lstStyle/>
          <ns1:p>
            <ns1:pPr>
              <ns1:buNone/>
              <ns1:defRPr sz="3600" b="1">
                <ns1:solidFill>
                  <ns1:srgbClr val="F3F4EC"/>
                </ns1:solidFill>
                <ns1:latin typeface="DejaVu Sans"/>
                <ns1:ea typeface="DejaVu Sans"/>
                <ns1:cs typeface="DejaVu Sans"/>
              </ns1:defRPr>
            </ns1:pPr>
            <ns1:r>
              <ns1:rPr sz="3600" b="1">
                <ns1:solidFill>
                  <ns1:srgbClr val="F3F4EC"/>
                </ns1:solidFill>
                <ns1:latin typeface="DejaVu Sans"/>
                <ns1:ea typeface="DejaVu Sans"/>
                <ns1:cs typeface="DejaVu Sans"/>
              </ns1:rPr>
              <ns1:t>Your home, thoughtfully presented</ns1:t>
            </ns1:r>
          </ns1:p>
        </ns0:txBody>
      </ns0:sp>
      <ns0:sp>
        <ns0:nvSpPr>
          <ns0:cNvPr id="3" name="">
            <ns1:extLst>
              <ns1:ext uri="{FF2B5EF4-FFF2-40B4-BE49-F238E27FC236}">
                <ns3:creationId id="{D93A2FBB-CFF4-4AB9-84A8-E80F86260B01}"/>
              </ns1:ext>
            </ns1:extLst>
          </ns0:cNvPr>
          <ns0:cNvSpPr>
            <ns1:spLocks noGrp="1"/>
          </ns0:cNvSpPr>
          <ns0:nvPr/>
        </ns0:nvSpPr>
        <ns0:spPr>
          <ns1:xfrm>
            <ns1:off x="571500" y="2447925"/>
            <ns1:ext cx="10858500" cy="685800"/>
          </ns1:xfrm>
          <ns1:prstGeom prst="rect">
            <ns1:avLst/>
          </ns1:prstGeom>
          <ns1:noFill/>
          <ns1:ln w="0">
            <ns1:noFill/>
          </ns1:ln>
        </ns0:spPr>
        <ns0:txBody>
          <ns1:bodyPr>
            <ns1:noAutofit/>
          </ns1:bodyPr>
          <ns1:lstStyle/>
          <ns1:p>
            <ns1:pPr>
              <ns1:buNone/>
              <ns1:defRPr sz="2550" b="1">
                <ns1:solidFill>
                  <ns1:srgbClr val="D1A276"/>
                </ns1:solidFill>
                <ns1:latin typeface="DejaVu Sans"/>
                <ns1:ea typeface="DejaVu Sans"/>
                <ns1:cs typeface="DejaVu Sans"/>
              </ns1:defRPr>
            </ns1:pPr>
            <ns1:r>
              <ns1:rPr sz="2550" b="1">
                <ns1:solidFill>
                  <ns1:srgbClr val="D1A276"/>
                </ns1:solidFill>
                <ns1:latin typeface="DejaVu Sans"/>
                <ns1:ea typeface="DejaVu Sans"/>
                <ns1:cs typeface="DejaVu Sans"/>
              </ns1:rPr>
              <ns1:t>Let buyers experience what makes it yours.</ns1:t>
            </ns1:r>
          </ns1:p>
        </ns0:txBody>
      </ns0:sp>
      <ns0:sp>
        <ns0:nvSpPr>
          <ns0:cNvPr id="4" name="">
            <ns1:extLst>
              <ns1:ext uri="{FF2B5EF4-FFF2-40B4-BE49-F238E27FC236}">
                <ns3:creationId id="{ABF4CBF2-ACD2-45E1-8671-57041BE2D8AB}"/>
              </ns1:ext>
            </ns1:extLst>
          </ns0:cNvPr>
          <ns0:cNvSpPr>
            <ns1:spLocks noGrp="1"/>
          </ns0:cNvSpPr>
          <ns0:nvPr/>
        </ns0:nvSpPr>
        <ns0:spPr>
          <ns1:xfrm>
            <ns1:off x="571500" y="3476625"/>
            <ns1:ext cx="10668000" cy="1809750"/>
          </ns1:xfrm>
          <ns1:prstGeom prst="rect">
            <ns1:avLst/>
          </ns1:prstGeom>
          <ns1:noFill/>
          <ns1:ln w="0">
            <ns1:noFill/>
          </ns1:ln>
        </ns0:spPr>
        <ns0:txBody>
          <ns1:bodyPr>
            <ns1:noAutofit/>
          </ns1:bodyPr>
          <ns1:lstStyle/>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Follow the rooms and explore the distinctive details.</ns1:t>
            </ns1:r>
          </ns1:p>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Six short films bring those spaces to social feeds.</ns1:t>
            </ns1:r>
          </ns1:p>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One property page gives interested buyers a closer look.</ns1:t>
            </ns1:r>
          </ns1:p>
        </ns0:txBody>
      </ns0:sp>
      <ns0:sp>
        <ns0:nvSpPr>
          <ns0:cNvPr id="5" name="">
            <ns1:extLst>
              <ns1:ext uri="{FF2B5EF4-FFF2-40B4-BE49-F238E27FC236}">
                <ns3:creationId id="{5CC59DC9-1585-4DDD-9F5F-B5EE536E22C7}"/>
              </ns1:ext>
            </ns1:extLst>
          </ns0:cNvPr>
          <ns0:cNvSpPr>
            <ns1:spLocks noGrp="1"/>
          </ns0:cNvSpPr>
          <ns0:nvPr/>
        </ns0:nvSpPr>
        <ns0:spPr>
          <ns1:xfrm>
            <ns1:off x="571500" y="5724525"/>
            <ns1:ext cx="10668000" cy="600075"/>
          </ns1:xfrm>
          <ns1:prstGeom prst="rect">
            <ns1:avLst/>
          </ns1:prstGeom>
          <ns1:noFill/>
          <ns1:ln w="0">
            <ns1:noFill/>
          </ns1:ln>
        </ns0:spPr>
        <ns0:txBody>
          <ns1:bodyPr>
            <ns1:noAutofit/>
          </ns1:bodyPr>
          <ns1:lstStyle/>
          <ns1:p>
            <ns1:pPr>
              <ns1:buNone/>
              <ns1:defRPr sz="1800" b="0">
                <ns1:solidFill>
                  <ns1:srgbClr val="C7D3CB"/>
                </ns1:solidFill>
                <ns1:latin typeface="DejaVu Sans"/>
                <ns1:ea typeface="DejaVu Sans"/>
                <ns1:cs typeface="DejaVu Sans"/>
              </ns1:defRPr>
            </ns1:pPr>
            <ns1:r>
              <ns1:rPr sz="1800" b="0">
                <ns1:solidFill>
                  <ns1:srgbClr val="C7D3CB"/>
                </ns1:solidFill>
                <ns1:latin typeface="DejaVu Sans"/>
                <ns1:ea typeface="DejaVu Sans"/>
                <ns1:cs typeface="DejaVu Sans"/>
              </ns1:rPr>
              <ns1:t>Selling with an agent? Ask them to include ARTEMIS in your listing campaign.</ns1:t>
            </ns1:r>
          </ns1:p>
        </ns0:txBody>
      </ns0:sp>
      <ns0:sp>
        <ns0:nvSpPr>
          <ns0:cNvPr id="6" name="">
            <ns1:extLst>
              <ns1:ext uri="{FF2B5EF4-FFF2-40B4-BE49-F238E27FC236}">
                <ns3:creationId id="{112DF513-399A-4865-86CE-11301B7C6BC4}"/>
              </ns1:ext>
            </ns1:extLst>
          </ns0:cNvPr>
          <ns0:cNvSpPr>
            <ns1:spLocks noGrp="1"/>
          </ns0:cNvSpPr>
          <ns0:nvPr/>
        </ns0:nvSpPr>
        <ns0:spPr>
          <ns1:xfrm>
            <ns1:off x="11144250" y="6362700"/>
            <ns1:ext cx="476250" cy="228600"/>
          </ns1:xfrm>
          <ns1:prstGeom prst="rect">
            <ns1:avLst/>
          </ns1:prstGeom>
          <ns1:noFill/>
          <ns1:ln w="0">
            <ns1:noFill/>
          </ns1:ln>
        </ns0:spPr>
        <ns0:txBody>
          <ns1:bodyPr>
            <ns1:noAutofit/>
          </ns1:bodyPr>
          <ns1:lstStyle/>
          <ns1:p>
            <ns1:pPr>
              <ns1:buNone/>
              <ns1:defRPr sz="1200" b="0">
                <ns1:solidFill>
                  <ns1:srgbClr val="C7D3CB"/>
                </ns1:solidFill>
                <ns1:latin typeface="DejaVu Sans"/>
                <ns1:ea typeface="DejaVu Sans"/>
                <ns1:cs typeface="DejaVu Sans"/>
              </ns1:defRPr>
            </ns1:pPr>
            <ns1:r>
              <ns1:rPr sz="1200" b="0">
                <ns1:solidFill>
                  <ns1:srgbClr val="C7D3CB"/>
                </ns1:solidFill>
                <ns1:latin typeface="DejaVu Sans"/>
                <ns1:ea typeface="DejaVu Sans"/>
                <ns1:cs typeface="DejaVu Sans"/>
              </ns1:rPr>
              <ns1:t>09</ns1:t>
            </ns1:r>
          </ns1:p>
        </ns0:txBody>
      </ns0:sp>
    </ns0:spTree>
    <ns0:extLst>
      <ns0:ext uri="{BB962C8B-B14F-4D97-AF65-F5344CB8AC3E}">
        <ns4:creationId val="2127700328"/>
      </ns0:ext>
    </ns0:extLst>
  </ns0:cSld>
</ns0:sld>
</file>

<file path=ppt/slides/slide10.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dd32431236944662"/>
          <ns1:stretch/>
        </ns1:blipFill>
      </ns0:bgPr>
    </ns0:bg>
    <ns0:spTree>
      <ns0:nvGrpSpPr>
        <ns0:cNvPr id="1" name=""/>
        <ns0:cNvGrpSpPr/>
        <ns0:nvPr/>
      </ns0:nvGrpSpPr>
      <ns0:grpSpPr>
        <ns1:xfrm/>
      </ns0:grpSpPr>
      <ns0:sp>
        <ns0:nvSpPr>
          <ns0:cNvPr id="8" name="">
            <ns1:extLst>
              <ns1:ext uri="{FF2B5EF4-FFF2-40B4-BE49-F238E27FC236}">
                <ns3:creationId id="{A4F86B4E-BEED-45CC-B7B2-63869EBA1952}"/>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7" name="">
            <ns1:extLst>
              <ns1:ext uri="{FF2B5EF4-FFF2-40B4-BE49-F238E27FC236}">
                <ns3:creationId id="{732AC135-F7E0-48EF-A1D3-36463CC178BD}"/>
              </ns1:ext>
            </ns1:extLst>
          </ns0:cNvPr>
          <ns0:cNvSpPr>
            <ns1:spLocks noGrp="1"/>
          </ns0:cNvSpPr>
          <ns0:nvPr/>
        </ns0:nvSpPr>
        <ns0:spPr>
          <ns1:xfrm>
            <ns1:off x="571500" y="304800"/>
            <ns1:ext cx="9525000" cy="266700"/>
          </ns1:xfrm>
          <ns1:prstGeom prst="rect">
            <ns1:avLst/>
          </ns1:prstGeom>
          <ns1:noFill/>
          <ns1:ln w="0">
            <ns1:noFill/>
          </ns1:ln>
        </ns0:spPr>
        <ns0:txBody>
          <ns1:bodyPr>
            <ns1:noAutofit/>
          </ns1:bodyPr>
          <ns1:lstStyle/>
          <ns1:p>
            <ns1:pPr>
              <ns1:buNone/>
              <ns1:defRPr sz="1350" b="1">
                <ns1:solidFill>
                  <ns1:srgbClr val="D1A276"/>
                </ns1:solidFill>
                <ns1:latin typeface="DejaVu Sans"/>
                <ns1:ea typeface="DejaVu Sans"/>
                <ns1:cs typeface="DejaVu Sans"/>
              </ns1:defRPr>
            </ns1:pPr>
            <ns1:r>
              <ns1:rPr sz="1350"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5E174CC8-2218-42CC-879B-91F9DD1F47CF}"/>
              </ns1:ext>
            </ns1:extLst>
          </ns0:cNvPr>
          <ns0:cNvSpPr>
            <ns1:spLocks noGrp="1"/>
          </ns0:cNvSpPr>
          <ns0:nvPr/>
        </ns0:nvSpPr>
        <ns0:spPr>
          <ns1:xfrm>
            <ns1:off x="571500" y="971550"/>
            <ns1:ext cx="10953750" cy="1190625"/>
          </ns1:xfrm>
          <ns1:prstGeom prst="rect">
            <ns1:avLst/>
          </ns1:prstGeom>
          <ns1:noFill/>
          <ns1:ln w="0">
            <ns1:noFill/>
          </ns1:ln>
        </ns0:spPr>
        <ns0:txBody>
          <ns1:bodyPr>
            <ns1:noAutofit/>
          </ns1:bodyPr>
          <ns1:lstStyle/>
          <ns1:p>
            <ns1:pPr>
              <ns1:buNone/>
              <ns1:defRPr sz="3600" b="1">
                <ns1:solidFill>
                  <ns1:srgbClr val="F3F4EC"/>
                </ns1:solidFill>
                <ns1:latin typeface="DejaVu Sans"/>
                <ns1:ea typeface="DejaVu Sans"/>
                <ns1:cs typeface="DejaVu Sans"/>
              </ns1:defRPr>
            </ns1:pPr>
            <ns1:r>
              <ns1:rPr sz="3600" b="1">
                <ns1:solidFill>
                  <ns1:srgbClr val="F3F4EC"/>
                </ns1:solidFill>
                <ns1:latin typeface="DejaVu Sans"/>
                <ns1:ea typeface="DejaVu Sans"/>
                <ns1:cs typeface="DejaVu Sans"/>
              </ns1:rPr>
              <ns1:t>Selling your home yourself</ns1:t>
            </ns1:r>
          </ns1:p>
        </ns0:txBody>
      </ns0:sp>
      <ns0:sp>
        <ns0:nvSpPr>
          <ns0:cNvPr id="3" name="">
            <ns1:extLst>
              <ns1:ext uri="{FF2B5EF4-FFF2-40B4-BE49-F238E27FC236}">
                <ns3:creationId id="{D8D6D243-BF89-44A1-9ED4-65436533EA9C}"/>
              </ns1:ext>
            </ns1:extLst>
          </ns0:cNvPr>
          <ns0:cNvSpPr>
            <ns1:spLocks noGrp="1"/>
          </ns0:cNvSpPr>
          <ns0:nvPr/>
        </ns0:nvSpPr>
        <ns0:spPr>
          <ns1:xfrm>
            <ns1:off x="571500" y="2447925"/>
            <ns1:ext cx="10858500" cy="619125"/>
          </ns1:xfrm>
          <ns1:prstGeom prst="rect">
            <ns1:avLst/>
          </ns1:prstGeom>
          <ns1:noFill/>
          <ns1:ln w="0">
            <ns1:noFill/>
          </ns1:ln>
        </ns0:spPr>
        <ns0:txBody>
          <ns1:bodyPr>
            <ns1:noAutofit/>
          </ns1:bodyPr>
          <ns1:lstStyle/>
          <ns1:p>
            <ns1:pPr>
              <ns1:buNone/>
              <ns1:defRPr sz="2550" b="1">
                <ns1:solidFill>
                  <ns1:srgbClr val="D1A276"/>
                </ns1:solidFill>
                <ns1:latin typeface="DejaVu Sans"/>
                <ns1:ea typeface="DejaVu Sans"/>
                <ns1:cs typeface="DejaVu Sans"/>
              </ns1:defRPr>
            </ns1:pPr>
            <ns1:r>
              <ns1:rPr sz="2550" b="1">
                <ns1:solidFill>
                  <ns1:srgbClr val="D1A276"/>
                </ns1:solidFill>
                <ns1:latin typeface="DejaVu Sans"/>
                <ns1:ea typeface="DejaVu Sans"/>
                <ns1:cs typeface="DejaVu Sans"/>
              </ns1:rPr>
              <ns1:t>A complete campaign for your property</ns1:t>
            </ns1:r>
          </ns1:p>
        </ns0:txBody>
      </ns0:sp>
      <ns0:sp>
        <ns0:nvSpPr>
          <ns0:cNvPr id="4" name="">
            <ns1:extLst>
              <ns1:ext uri="{FF2B5EF4-FFF2-40B4-BE49-F238E27FC236}">
                <ns3:creationId id="{1936586C-B51C-4D87-9362-165E47AFB2B8}"/>
              </ns1:ext>
            </ns1:extLst>
          </ns0:cNvPr>
          <ns0:cNvSpPr>
            <ns1:spLocks noGrp="1"/>
          </ns0:cNvSpPr>
          <ns0:nvPr/>
        </ns0:nvSpPr>
        <ns0:spPr>
          <ns1:xfrm>
            <ns1:off x="571500" y="3381375"/>
            <ns1:ext cx="10858500" cy="1619250"/>
          </ns1:xfrm>
          <ns1:prstGeom prst="rect">
            <ns1:avLst/>
          </ns1:prstGeom>
          <ns1:noFill/>
          <ns1:ln w="0">
            <ns1:noFill/>
          </ns1:ln>
        </ns0:spPr>
        <ns0:txBody>
          <ns1:bodyPr>
            <ns1:noAutofit/>
          </ns1:bodyPr>
          <ns1:lstStyle/>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The $500 pilot includes the guided walkthrough, six Reels</ns1:t>
            </ns1:r>
          </ns1:p>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and a property page using your approved source media.</ns1:t>
            </ns1:r>
          </ns1:p>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Your contact details direct enquiries to you.</ns1:t>
            </ns1:r>
          </ns1:p>
        </ns0:txBody>
      </ns0:sp>
      <ns0:sp>
        <ns0:nvSpPr>
          <ns0:cNvPr id="5" name="">
            <ns1:extLst>
              <ns1:ext uri="{FF2B5EF4-FFF2-40B4-BE49-F238E27FC236}">
                <ns3:creationId id="{0F189613-4B09-4629-B57E-F6C7C434CC66}"/>
              </ns1:ext>
            </ns1:extLst>
          </ns0:cNvPr>
          <ns0:cNvSpPr>
            <ns1:spLocks noGrp="1"/>
          </ns0:cNvSpPr>
          <ns0:nvPr/>
        </ns0:nvSpPr>
        <ns0:spPr>
          <ns1:xfrm>
            <ns1:off x="571500" y="5562600"/>
            <ns1:ext cx="10858500" cy="819150"/>
          </ns1:xfrm>
          <ns1:prstGeom prst="rect">
            <ns1:avLst/>
          </ns1:prstGeom>
          <ns1:noFill/>
          <ns1:ln w="0">
            <ns1:noFill/>
          </ns1:ln>
        </ns0:spPr>
        <ns0:txBody>
          <ns1:bodyPr>
            <ns1:noAutofit/>
          </ns1:bodyPr>
          <ns1:lstStyle/>
          <ns1:p>
            <ns1:pPr>
              <ns1:buNone/>
              <ns1:defRPr sz="1800" b="0">
                <ns1:solidFill>
                  <ns1:srgbClr val="C7D3CB"/>
                </ns1:solidFill>
                <ns1:latin typeface="DejaVu Sans"/>
                <ns1:ea typeface="DejaVu Sans"/>
                <ns1:cs typeface="DejaVu Sans"/>
              </ns1:defRPr>
            </ns1:pPr>
            <ns1:r>
              <ns1:rPr sz="1800" b="0">
                <ns1:solidFill>
                  <ns1:srgbClr val="C7D3CB"/>
                </ns1:solidFill>
                <ns1:latin typeface="DejaVu Sans"/>
                <ns1:ea typeface="DejaVu Sans"/>
                <ns1:cs typeface="DejaVu Sans"/>
              </ns1:rPr>
              <ns1:t>You handle buyer conversations and viewings.</ns1:t>
            </ns1:r>
          </ns1:p>
          <ns1:p>
            <ns1:pPr>
              <ns1:buNone/>
              <ns1:defRPr sz="1800" b="0">
                <ns1:solidFill>
                  <ns1:srgbClr val="C7D3CB"/>
                </ns1:solidFill>
                <ns1:latin typeface="DejaVu Sans"/>
                <ns1:ea typeface="DejaVu Sans"/>
                <ns1:cs typeface="DejaVu Sans"/>
              </ns1:defRPr>
            </ns1:pPr>
            <ns1:r>
              <ns1:rPr sz="1800" b="0">
                <ns1:solidFill>
                  <ns1:srgbClr val="C7D3CB"/>
                </ns1:solidFill>
                <ns1:latin typeface="DejaVu Sans"/>
                <ns1:ea typeface="DejaVu Sans"/>
                <ns1:cs typeface="DejaVu Sans"/>
              </ns1:rPr>
              <ns1:t>We create the marketing. Property sales advice stays with your chosen professional.</ns1:t>
            </ns1:r>
          </ns1:p>
        </ns0:txBody>
      </ns0:sp>
      <ns0:sp>
        <ns0:nvSpPr>
          <ns0:cNvPr id="6" name="">
            <ns1:extLst>
              <ns1:ext uri="{FF2B5EF4-FFF2-40B4-BE49-F238E27FC236}">
                <ns3:creationId id="{F10CF962-0026-4E3A-833F-B2DE125803CF}"/>
              </ns1:ext>
            </ns1:extLst>
          </ns0:cNvPr>
          <ns0:cNvSpPr>
            <ns1:spLocks noGrp="1"/>
          </ns0:cNvSpPr>
          <ns0:nvPr/>
        </ns0:nvSpPr>
        <ns0:spPr>
          <ns1:xfrm>
            <ns1:off x="11144250" y="6362700"/>
            <ns1:ext cx="476250" cy="228600"/>
          </ns1:xfrm>
          <ns1:prstGeom prst="rect">
            <ns1:avLst/>
          </ns1:prstGeom>
          <ns1:noFill/>
          <ns1:ln w="0">
            <ns1:noFill/>
          </ns1:ln>
        </ns0:spPr>
        <ns0:txBody>
          <ns1:bodyPr>
            <ns1:noAutofit/>
          </ns1:bodyPr>
          <ns1:lstStyle/>
          <ns1:p>
            <ns1:pPr>
              <ns1:buNone/>
              <ns1:defRPr sz="1200" b="0">
                <ns1:solidFill>
                  <ns1:srgbClr val="C7D3CB"/>
                </ns1:solidFill>
                <ns1:latin typeface="DejaVu Sans"/>
                <ns1:ea typeface="DejaVu Sans"/>
                <ns1:cs typeface="DejaVu Sans"/>
              </ns1:defRPr>
            </ns1:pPr>
            <ns1:r>
              <ns1:rPr sz="1200" b="0">
                <ns1:solidFill>
                  <ns1:srgbClr val="C7D3CB"/>
                </ns1:solidFill>
                <ns1:latin typeface="DejaVu Sans"/>
                <ns1:ea typeface="DejaVu Sans"/>
                <ns1:cs typeface="DejaVu Sans"/>
              </ns1:rPr>
              <ns1:t>10</ns1:t>
            </ns1:r>
          </ns1:p>
        </ns0:txBody>
      </ns0:sp>
    </ns0:spTree>
    <ns0:extLst>
      <ns0:ext uri="{BB962C8B-B14F-4D97-AF65-F5344CB8AC3E}">
        <ns4:creationId val="493016492"/>
      </ns0:ext>
    </ns0:extLst>
  </ns0:cSld>
</ns0:sld>
</file>

<file path=ppt/slides/slide11.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81d777b5bd8d4d3f"/>
          <ns1:stretch/>
        </ns1:blipFill>
      </ns0:bgPr>
    </ns0:bg>
    <ns0:spTree>
      <ns0:nvGrpSpPr>
        <ns0:cNvPr id="1" name=""/>
        <ns0:cNvGrpSpPr/>
        <ns0:nvPr/>
      </ns0:nvGrpSpPr>
      <ns0:grpSpPr>
        <ns1:xfrm/>
      </ns0:grpSpPr>
      <ns0:sp>
        <ns0:nvSpPr>
          <ns0:cNvPr id="9" name="">
            <ns1:extLst>
              <ns1:ext uri="{FF2B5EF4-FFF2-40B4-BE49-F238E27FC236}">
                <ns3:creationId id="{1A54D216-7702-4702-A9C0-6041980B7D3D}"/>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8" name="">
            <ns1:extLst>
              <ns1:ext uri="{FF2B5EF4-FFF2-40B4-BE49-F238E27FC236}">
                <ns3:creationId id="{D68118F0-0106-4C19-99A5-1DB5B8172F39}"/>
              </ns1:ext>
            </ns1:extLst>
          </ns0:cNvPr>
          <ns0:cNvSpPr>
            <ns1:spLocks noGrp="1"/>
          </ns0:cNvSpPr>
          <ns0:nvPr/>
        </ns0:nvSpPr>
        <ns0:spPr>
          <ns1:xfrm>
            <ns1:off x="571500" y="304800"/>
            <ns1:ext cx="9525000" cy="266700"/>
          </ns1:xfrm>
          <ns1:prstGeom prst="rect">
            <ns1:avLst/>
          </ns1:prstGeom>
          <ns1:noFill/>
          <ns1:ln w="0">
            <ns1:noFill/>
          </ns1:ln>
        </ns0:spPr>
        <ns0:txBody>
          <ns1:bodyPr>
            <ns1:noAutofit/>
          </ns1:bodyPr>
          <ns1:lstStyle/>
          <ns1:p>
            <ns1:pPr>
              <ns1:buNone/>
              <ns1:defRPr sz="1350" b="1">
                <ns1:solidFill>
                  <ns1:srgbClr val="D1A276"/>
                </ns1:solidFill>
                <ns1:latin typeface="DejaVu Sans"/>
                <ns1:ea typeface="DejaVu Sans"/>
                <ns1:cs typeface="DejaVu Sans"/>
              </ns1:defRPr>
            </ns1:pPr>
            <ns1:r>
              <ns1:rPr sz="1350"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8064772E-7938-445A-B52F-3579442FAA95}"/>
              </ns1:ext>
            </ns1:extLst>
          </ns0:cNvPr>
          <ns0:cNvSpPr>
            <ns1:spLocks noGrp="1"/>
          </ns0:cNvSpPr>
          <ns0:nvPr/>
        </ns0:nvSpPr>
        <ns0:spPr>
          <ns1:xfrm>
            <ns1:off x="571500" y="971550"/>
            <ns1:ext cx="10953750" cy="1190625"/>
          </ns1:xfrm>
          <ns1:prstGeom prst="rect">
            <ns1:avLst/>
          </ns1:prstGeom>
          <ns1:noFill/>
          <ns1:ln w="0">
            <ns1:noFill/>
          </ns1:ln>
        </ns0:spPr>
        <ns0:txBody>
          <ns1:bodyPr>
            <ns1:noAutofit/>
          </ns1:bodyPr>
          <ns1:lstStyle/>
          <ns1:p>
            <ns1:pPr>
              <ns1:buNone/>
              <ns1:defRPr sz="3600" b="1">
                <ns1:solidFill>
                  <ns1:srgbClr val="F3F4EC"/>
                </ns1:solidFill>
                <ns1:latin typeface="DejaVu Sans"/>
                <ns1:ea typeface="DejaVu Sans"/>
                <ns1:cs typeface="DejaVu Sans"/>
              </ns1:defRPr>
            </ns1:pPr>
            <ns1:r>
              <ns1:rPr sz="3600" b="1">
                <ns1:solidFill>
                  <ns1:srgbClr val="F3F4EC"/>
                </ns1:solidFill>
                <ns1:latin typeface="DejaVu Sans"/>
                <ns1:ea typeface="DejaVu Sans"/>
                <ns1:cs typeface="DejaVu Sans"/>
              </ns1:rPr>
              <ns1:t>The $5,000 office partnership</ns1:t>
            </ns1:r>
          </ns1:p>
        </ns0:txBody>
      </ns0:sp>
      <ns0:sp>
        <ns0:nvSpPr>
          <ns0:cNvPr id="3" name="">
            <ns1:extLst>
              <ns1:ext uri="{FF2B5EF4-FFF2-40B4-BE49-F238E27FC236}">
                <ns3:creationId id="{5232BD7C-BCF4-4B2A-9E40-3B440FF1D561}"/>
              </ns1:ext>
            </ns1:extLst>
          </ns0:cNvPr>
          <ns0:cNvSpPr>
            <ns1:spLocks noGrp="1"/>
          </ns0:cNvSpPr>
          <ns0:nvPr/>
        </ns0:nvSpPr>
        <ns0:spPr>
          <ns1:xfrm>
            <ns1:off x="571500" y="2466975"/>
            <ns1:ext cx="5334000" cy="476250"/>
          </ns1:xfrm>
          <ns1:prstGeom prst="rect">
            <ns1:avLst/>
          </ns1:prstGeom>
          <ns1:noFill/>
          <ns1:ln w="0">
            <ns1:noFill/>
          </ns1:ln>
        </ns0:spPr>
        <ns0:txBody>
          <ns1:bodyPr>
            <ns1:noAutofit/>
          </ns1:bodyPr>
          <ns1:lstStyle/>
          <ns1:p>
            <ns1:pPr>
              <ns1:buNone/>
              <ns1:defRPr sz="2550" b="1">
                <ns1:solidFill>
                  <ns1:srgbClr val="D1A276"/>
                </ns1:solidFill>
                <ns1:latin typeface="DejaVu Sans"/>
                <ns1:ea typeface="DejaVu Sans"/>
                <ns1:cs typeface="DejaVu Sans"/>
              </ns1:defRPr>
            </ns1:pPr>
            <ns1:r>
              <ns1:rPr sz="2550" b="1">
                <ns1:solidFill>
                  <ns1:srgbClr val="D1A276"/>
                </ns1:solidFill>
                <ns1:latin typeface="DejaVu Sans"/>
                <ns1:ea typeface="DejaVu Sans"/>
                <ns1:cs typeface="DejaVu Sans"/>
              </ns1:rPr>
              <ns1:t>12 properties each month</ns1:t>
            </ns1:r>
          </ns1:p>
        </ns0:txBody>
      </ns0:sp>
      <ns0:sp>
        <ns0:nvSpPr>
          <ns0:cNvPr id="4" name="">
            <ns1:extLst>
              <ns1:ext uri="{FF2B5EF4-FFF2-40B4-BE49-F238E27FC236}">
                <ns3:creationId id="{3CAE316A-DADA-4928-B500-9B7B7BF97477}"/>
              </ns1:ext>
            </ns1:extLst>
          </ns0:cNvPr>
          <ns0:cNvSpPr>
            <ns1:spLocks noGrp="1"/>
          </ns0:cNvSpPr>
          <ns0:nvPr/>
        </ns0:nvSpPr>
        <ns0:spPr>
          <ns1:xfrm>
            <ns1:off x="571500" y="3257550"/>
            <ns1:ext cx="10477500" cy="1762125"/>
          </ns1:xfrm>
          <ns1:prstGeom prst="rect">
            <ns1:avLst/>
          </ns1:prstGeom>
          <ns1:noFill/>
          <ns1:ln w="0">
            <ns1:noFill/>
          </ns1:ln>
        </ns0:spPr>
        <ns0:txBody>
          <ns1:bodyPr>
            <ns1:noAutofit/>
          </ns1:bodyPr>
          <ns1:lstStyle/>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Six Reels per property</ns1:t>
            </ns1:r>
          </ns1:p>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Managed publishing to four office channels</ns1:t>
            </ns1:r>
          </ns1:p>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One existing booking connection</ns1:t>
            </ns1:r>
          </ns1:p>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Monthly post and tour activity reporting</ns1:t>
            </ns1:r>
          </ns1:p>
        </ns0:txBody>
      </ns0:sp>
      <ns0:sp>
        <ns0:nvSpPr>
          <ns0:cNvPr id="5" name="">
            <ns1:extLst>
              <ns1:ext uri="{FF2B5EF4-FFF2-40B4-BE49-F238E27FC236}">
                <ns3:creationId id="{11D47B21-31C6-45FF-85AA-2386CF88C561}"/>
              </ns1:ext>
            </ns1:extLst>
          </ns0:cNvPr>
          <ns0:cNvSpPr>
            <ns1:spLocks noGrp="1"/>
          </ns0:cNvSpPr>
          <ns0:nvPr/>
        </ns0:nvSpPr>
        <ns0:spPr>
          <ns1:xfrm>
            <ns1:off x="571500" y="5172075"/>
            <ns1:ext cx="10668000" cy="457200"/>
          </ns1:xfrm>
          <ns1:prstGeom prst="rect">
            <ns1:avLst/>
          </ns1:prstGeom>
          <ns1:noFill/>
          <ns1:ln w="0">
            <ns1:noFill/>
          </ns1:ln>
        </ns0:spPr>
        <ns0:txBody>
          <ns1:bodyPr>
            <ns1:noAutofit/>
          </ns1:bodyPr>
          <ns1:lstStyle/>
          <ns1:p>
            <ns1:pPr>
              <ns1:buNone/>
              <ns1:defRPr sz="2250" b="1">
                <ns1:solidFill>
                  <ns1:srgbClr val="D1A276"/>
                </ns1:solidFill>
                <ns1:latin typeface="DejaVu Sans"/>
                <ns1:ea typeface="DejaVu Sans"/>
                <ns1:cs typeface="DejaVu Sans"/>
              </ns1:defRPr>
            </ns1:pPr>
            <ns1:r>
              <ns1:rPr sz="2250" b="1">
                <ns1:solidFill>
                  <ns1:srgbClr val="D1A276"/>
                </ns1:solidFill>
                <ns1:latin typeface="DejaVu Sans"/>
                <ns1:ea typeface="DejaVu Sans"/>
                <ns1:cs typeface="DejaVu Sans"/>
              </ns1:rPr>
              <ns1:t>Your practical AI technology partner</ns1:t>
            </ns1:r>
          </ns1:p>
        </ns0:txBody>
      </ns0:sp>
      <ns0:sp>
        <ns0:nvSpPr>
          <ns0:cNvPr id="6" name="">
            <ns1:extLst>
              <ns1:ext uri="{FF2B5EF4-FFF2-40B4-BE49-F238E27FC236}">
                <ns3:creationId id="{7880FBC7-67F6-4088-A57A-7FFF5E926245}"/>
              </ns1:ext>
            </ns1:extLst>
          </ns0:cNvPr>
          <ns0:cNvSpPr>
            <ns1:spLocks noGrp="1"/>
          </ns0:cNvSpPr>
          <ns0:nvPr/>
        </ns0:nvSpPr>
        <ns0:spPr>
          <ns1:xfrm>
            <ns1:off x="571500" y="5686425"/>
            <ns1:ext cx="10668000" cy="695325"/>
          </ns1:xfrm>
          <ns1:prstGeom prst="rect">
            <ns1:avLst/>
          </ns1:prstGeom>
          <ns1:noFill/>
          <ns1:ln w="0">
            <ns1:noFill/>
          </ns1:ln>
        </ns0:spPr>
        <ns0:txBody>
          <ns1:bodyPr>
            <ns1:noAutofit/>
          </ns1:bodyPr>
          <ns1:lstStyle/>
          <ns1:p>
            <ns1:pPr>
              <ns1:buNone/>
              <ns1:defRPr sz="1725" b="0">
                <ns1:solidFill>
                  <ns1:srgbClr val="C7D3CB"/>
                </ns1:solidFill>
                <ns1:latin typeface="DejaVu Sans"/>
                <ns1:ea typeface="DejaVu Sans"/>
                <ns1:cs typeface="DejaVu Sans"/>
              </ns1:defRPr>
            </ns1:pPr>
            <ns1:r>
              <ns1:rPr sz="1725" b="0">
                <ns1:solidFill>
                  <ns1:srgbClr val="C7D3CB"/>
                </ns1:solidFill>
                <ns1:latin typeface="DejaVu Sans"/>
                <ns1:ea typeface="DejaVu Sans"/>
                <ns1:cs typeface="DejaVu Sans"/>
              </ns1:rPr>
              <ns1:t>Two automation/support hours + one coordination hour monthly.</ns1:t>
            </ns1:r>
          </ns1:p>
          <ns1:p>
            <ns1:pPr>
              <ns1:buNone/>
              <ns1:defRPr sz="1725" b="0">
                <ns1:solidFill>
                  <ns1:srgbClr val="C7D3CB"/>
                </ns1:solidFill>
                <ns1:latin typeface="DejaVu Sans"/>
                <ns1:ea typeface="DejaVu Sans"/>
                <ns1:cs typeface="DejaVu Sans"/>
              </ns1:defRPr>
            </ns1:pPr>
            <ns1:r>
              <ns1:rPr sz="1725" b="0">
                <ns1:solidFill>
                  <ns1:srgbClr val="C7D3CB"/>
                </ns1:solidFill>
                <ns1:latin typeface="DejaVu Sans"/>
                <ns1:ea typeface="DejaVu Sans"/>
                <ns1:cs typeface="DejaVu Sans"/>
              </ns1:rPr>
              <ns1:t>Larger projects and higher listing volumes receive a separate quote.</ns1:t>
            </ns1:r>
          </ns1:p>
        </ns0:txBody>
      </ns0:sp>
      <ns0:sp>
        <ns0:nvSpPr>
          <ns0:cNvPr id="7" name="">
            <ns1:extLst>
              <ns1:ext uri="{FF2B5EF4-FFF2-40B4-BE49-F238E27FC236}">
                <ns3:creationId id="{1F42D8EA-8B2F-4380-A995-F9D976B57035}"/>
              </ns1:ext>
            </ns1:extLst>
          </ns0:cNvPr>
          <ns0:cNvSpPr>
            <ns1:spLocks noGrp="1"/>
          </ns0:cNvSpPr>
          <ns0:nvPr/>
        </ns0:nvSpPr>
        <ns0:spPr>
          <ns1:xfrm>
            <ns1:off x="11144250" y="6362700"/>
            <ns1:ext cx="476250" cy="228600"/>
          </ns1:xfrm>
          <ns1:prstGeom prst="rect">
            <ns1:avLst/>
          </ns1:prstGeom>
          <ns1:noFill/>
          <ns1:ln w="0">
            <ns1:noFill/>
          </ns1:ln>
        </ns0:spPr>
        <ns0:txBody>
          <ns1:bodyPr>
            <ns1:noAutofit/>
          </ns1:bodyPr>
          <ns1:lstStyle/>
          <ns1:p>
            <ns1:pPr>
              <ns1:buNone/>
              <ns1:defRPr sz="1200" b="0">
                <ns1:solidFill>
                  <ns1:srgbClr val="C7D3CB"/>
                </ns1:solidFill>
                <ns1:latin typeface="DejaVu Sans"/>
                <ns1:ea typeface="DejaVu Sans"/>
                <ns1:cs typeface="DejaVu Sans"/>
              </ns1:defRPr>
            </ns1:pPr>
            <ns1:r>
              <ns1:rPr sz="1200" b="0">
                <ns1:solidFill>
                  <ns1:srgbClr val="C7D3CB"/>
                </ns1:solidFill>
                <ns1:latin typeface="DejaVu Sans"/>
                <ns1:ea typeface="DejaVu Sans"/>
                <ns1:cs typeface="DejaVu Sans"/>
              </ns1:rPr>
              <ns1:t>11</ns1:t>
            </ns1:r>
          </ns1:p>
        </ns0:txBody>
      </ns0:sp>
    </ns0:spTree>
    <ns0:extLst>
      <ns0:ext uri="{BB962C8B-B14F-4D97-AF65-F5344CB8AC3E}">
        <ns4:creationId val="1622848844"/>
      </ns0:ext>
    </ns0:extLst>
  </ns0:cSld>
</ns0:sld>
</file>

<file path=ppt/slides/slide12.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02728a8b59174240"/>
          <ns1:stretch/>
        </ns1:blipFill>
      </ns0:bgPr>
    </ns0:bg>
    <ns0:spTree>
      <ns0:nvGrpSpPr>
        <ns0:cNvPr id="1" name=""/>
        <ns0:cNvGrpSpPr/>
        <ns0:nvPr/>
      </ns0:nvGrpSpPr>
      <ns0:grpSpPr>
        <ns1:xfrm/>
      </ns0:grpSpPr>
      <ns0:sp>
        <ns0:nvSpPr>
          <ns0:cNvPr id="12" name="">
            <ns1:extLst>
              <ns1:ext uri="{FF2B5EF4-FFF2-40B4-BE49-F238E27FC236}">
                <ns3:creationId id="{F9C9FF21-2D22-44BA-9910-EEB95498F425}"/>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11" name="">
            <ns1:extLst>
              <ns1:ext uri="{FF2B5EF4-FFF2-40B4-BE49-F238E27FC236}">
                <ns3:creationId id="{26780886-D785-4D01-A5A8-FCCAFBD95702}"/>
              </ns1:ext>
            </ns1:extLst>
          </ns0:cNvPr>
          <ns0:cNvSpPr>
            <ns1:spLocks noGrp="1"/>
          </ns0:cNvSpPr>
          <ns0:nvPr/>
        </ns0:nvSpPr>
        <ns0:spPr>
          <ns1:xfrm>
            <ns1:off x="571500" y="304800"/>
            <ns1:ext cx="9525000" cy="266700"/>
          </ns1:xfrm>
          <ns1:prstGeom prst="rect">
            <ns1:avLst/>
          </ns1:prstGeom>
          <ns1:noFill/>
          <ns1:ln w="0">
            <ns1:noFill/>
          </ns1:ln>
        </ns0:spPr>
        <ns0:txBody>
          <ns1:bodyPr>
            <ns1:noAutofit/>
          </ns1:bodyPr>
          <ns1:lstStyle/>
          <ns1:p>
            <ns1:pPr>
              <ns1:buNone/>
              <ns1:defRPr sz="1350" b="1">
                <ns1:solidFill>
                  <ns1:srgbClr val="D1A276"/>
                </ns1:solidFill>
                <ns1:latin typeface="DejaVu Sans"/>
                <ns1:ea typeface="DejaVu Sans"/>
                <ns1:cs typeface="DejaVu Sans"/>
              </ns1:defRPr>
            </ns1:pPr>
            <ns1:r>
              <ns1:rPr sz="1350"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7C3E3AC1-EB5D-48C5-B531-090FAE20725F}"/>
              </ns1:ext>
            </ns1:extLst>
          </ns0:cNvPr>
          <ns0:cNvSpPr>
            <ns1:spLocks noGrp="1"/>
          </ns0:cNvSpPr>
          <ns0:nvPr/>
        </ns0:nvSpPr>
        <ns0:spPr>
          <ns1:xfrm>
            <ns1:off x="571500" y="971550"/>
            <ns1:ext cx="10953750" cy="1190625"/>
          </ns1:xfrm>
          <ns1:prstGeom prst="rect">
            <ns1:avLst/>
          </ns1:prstGeom>
          <ns1:noFill/>
          <ns1:ln w="0">
            <ns1:noFill/>
          </ns1:ln>
        </ns0:spPr>
        <ns0:txBody>
          <ns1:bodyPr>
            <ns1:noAutofit/>
          </ns1:bodyPr>
          <ns1:lstStyle/>
          <ns1:p>
            <ns1:pPr>
              <ns1:buNone/>
              <ns1:defRPr sz="3600" b="1">
                <ns1:solidFill>
                  <ns1:srgbClr val="F3F4EC"/>
                </ns1:solidFill>
                <ns1:latin typeface="DejaVu Sans"/>
                <ns1:ea typeface="DejaVu Sans"/>
                <ns1:cs typeface="DejaVu Sans"/>
              </ns1:defRPr>
            </ns1:pPr>
            <ns1:r>
              <ns1:rPr sz="3600" b="1">
                <ns1:solidFill>
                  <ns1:srgbClr val="F3F4EC"/>
                </ns1:solidFill>
                <ns1:latin typeface="DejaVu Sans"/>
                <ns1:ea typeface="DejaVu Sans"/>
                <ns1:cs typeface="DejaVu Sans"/>
              </ns1:rPr>
              <ns1:t>A seller request can start an office partnership</ns1:t>
            </ns1:r>
          </ns1:p>
        </ns0:txBody>
      </ns0:sp>
      <ns0:sp>
        <ns0:nvSpPr>
          <ns0:cNvPr id="3" name="">
            <ns1:extLst>
              <ns1:ext uri="{FF2B5EF4-FFF2-40B4-BE49-F238E27FC236}">
                <ns3:creationId id="{48B7A26D-DCCD-4C22-9B9A-124ACB52E902}"/>
              </ns1:ext>
            </ns1:extLst>
          </ns0:cNvPr>
          <ns0:cNvSpPr>
            <ns1:spLocks noGrp="1"/>
          </ns0:cNvSpPr>
          <ns0:nvPr/>
        </ns0:nvSpPr>
        <ns0:spPr>
          <ns1:xfrm>
            <ns1:off x="571500" y="2505075"/>
            <ns1:ext cx="3238500" cy="904875"/>
          </ns1:xfrm>
          <ns1:prstGeom prst="rect">
            <ns1:avLst/>
          </ns1:prstGeom>
          <ns1:noFill/>
          <ns1:ln w="0">
            <ns1:noFill/>
          </ns1:ln>
        </ns0:spPr>
        <ns0:txBody>
          <ns1:bodyPr>
            <ns1:noAutofit/>
          </ns1:bodyPr>
          <ns1:lstStyle/>
          <ns1:p>
            <ns1:pPr>
              <ns1:buNone/>
              <ns1:defRPr sz="5700" b="1">
                <ns1:solidFill>
                  <ns1:srgbClr val="D1A276"/>
                </ns1:solidFill>
                <ns1:latin typeface="DejaVu Sans"/>
                <ns1:ea typeface="DejaVu Sans"/>
                <ns1:cs typeface="DejaVu Sans"/>
              </ns1:defRPr>
            </ns1:pPr>
            <ns1:r>
              <ns1:rPr sz="5700" b="1">
                <ns1:solidFill>
                  <ns1:srgbClr val="D1A276"/>
                </ns1:solidFill>
                <ns1:latin typeface="DejaVu Sans"/>
                <ns1:ea typeface="DejaVu Sans"/>
                <ns1:cs typeface="DejaVu Sans"/>
              </ns1:rPr>
              <ns1:t>01</ns1:t>
            </ns1:r>
          </ns1:p>
        </ns0:txBody>
      </ns0:sp>
      <ns0:sp>
        <ns0:nvSpPr>
          <ns0:cNvPr id="4" name="">
            <ns1:extLst>
              <ns1:ext uri="{FF2B5EF4-FFF2-40B4-BE49-F238E27FC236}">
                <ns3:creationId id="{C7BAE825-86FF-4943-87E4-8762E8272C81}"/>
              </ns1:ext>
            </ns1:extLst>
          </ns0:cNvPr>
          <ns0:cNvSpPr>
            <ns1:spLocks noGrp="1"/>
          </ns0:cNvSpPr>
          <ns0:nvPr/>
        </ns0:nvSpPr>
        <ns0:spPr>
          <ns1:xfrm>
            <ns1:off x="571500" y="3590925"/>
            <ns1:ext cx="3333750" cy="1047750"/>
          </ns1:xfrm>
          <ns1:prstGeom prst="rect">
            <ns1:avLst/>
          </ns1:prstGeom>
          <ns1:noFill/>
          <ns1:ln w="0">
            <ns1:noFill/>
          </ns1:ln>
        </ns0:spPr>
        <ns0:txBody>
          <ns1:bodyPr>
            <ns1:noAutofit/>
          </ns1:bodyPr>
          <ns1:lstStyle/>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A homeowner asks</ns1:t>
            </ns1:r>
          </ns1:p>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for the presentation</ns1:t>
            </ns1:r>
          </ns1:p>
        </ns0:txBody>
      </ns0:sp>
      <ns0:sp>
        <ns0:nvSpPr>
          <ns0:cNvPr id="5" name="">
            <ns1:extLst>
              <ns1:ext uri="{FF2B5EF4-FFF2-40B4-BE49-F238E27FC236}">
                <ns3:creationId id="{1229006F-A428-4E31-9364-1E294A7BB2BD}"/>
              </ns1:ext>
            </ns1:extLst>
          </ns0:cNvPr>
          <ns0:cNvSpPr>
            <ns1:spLocks noGrp="1"/>
          </ns0:cNvSpPr>
          <ns0:nvPr/>
        </ns0:nvSpPr>
        <ns0:spPr>
          <ns1:xfrm>
            <ns1:off x="4381500" y="2505075"/>
            <ns1:ext cx="3238500" cy="904875"/>
          </ns1:xfrm>
          <ns1:prstGeom prst="rect">
            <ns1:avLst/>
          </ns1:prstGeom>
          <ns1:noFill/>
          <ns1:ln w="0">
            <ns1:noFill/>
          </ns1:ln>
        </ns0:spPr>
        <ns0:txBody>
          <ns1:bodyPr>
            <ns1:noAutofit/>
          </ns1:bodyPr>
          <ns1:lstStyle/>
          <ns1:p>
            <ns1:pPr>
              <ns1:buNone/>
              <ns1:defRPr sz="5700" b="1">
                <ns1:solidFill>
                  <ns1:srgbClr val="D1A276"/>
                </ns1:solidFill>
                <ns1:latin typeface="DejaVu Sans"/>
                <ns1:ea typeface="DejaVu Sans"/>
                <ns1:cs typeface="DejaVu Sans"/>
              </ns1:defRPr>
            </ns1:pPr>
            <ns1:r>
              <ns1:rPr sz="5700" b="1">
                <ns1:solidFill>
                  <ns1:srgbClr val="D1A276"/>
                </ns1:solidFill>
                <ns1:latin typeface="DejaVu Sans"/>
                <ns1:ea typeface="DejaVu Sans"/>
                <ns1:cs typeface="DejaVu Sans"/>
              </ns1:rPr>
              <ns1:t>02</ns1:t>
            </ns1:r>
          </ns1:p>
        </ns0:txBody>
      </ns0:sp>
      <ns0:sp>
        <ns0:nvSpPr>
          <ns0:cNvPr id="6" name="">
            <ns1:extLst>
              <ns1:ext uri="{FF2B5EF4-FFF2-40B4-BE49-F238E27FC236}">
                <ns3:creationId id="{4A6FDD69-25FB-4942-BD77-F605DAD69304}"/>
              </ns1:ext>
            </ns1:extLst>
          </ns0:cNvPr>
          <ns0:cNvSpPr>
            <ns1:spLocks noGrp="1"/>
          </ns0:cNvSpPr>
          <ns0:nvPr/>
        </ns0:nvSpPr>
        <ns0:spPr>
          <ns1:xfrm>
            <ns1:off x="4381500" y="3590925"/>
            <ns1:ext cx="3381375" cy="1047750"/>
          </ns1:xfrm>
          <ns1:prstGeom prst="rect">
            <ns1:avLst/>
          </ns1:prstGeom>
          <ns1:noFill/>
          <ns1:ln w="0">
            <ns1:noFill/>
          </ns1:ln>
        </ns0:spPr>
        <ns0:txBody>
          <ns1:bodyPr>
            <ns1:noAutofit/>
          </ns1:bodyPr>
          <ns1:lstStyle/>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Their agent starts</ns1:t>
            </ns1:r>
          </ns1:p>
          <ns1:p>
            <ns1:pPr>
              <ns1:buNone/>
              <ns1:defRPr sz="2100" b="0">
                <ns1:solidFill>
                  <ns1:srgbClr val="F3F4EC"/>
                </ns1:solidFill>
                <ns1:latin typeface="DejaVu Sans"/>
                <ns1:ea typeface="DejaVu Sans"/>
                <ns1:cs typeface="DejaVu Sans"/>
              </ns1:defRPr>
            </ns1:pPr>
            <ns1:r>
              <ns1:rPr sz="2100" b="0">
                <ns1:solidFill>
                  <ns1:srgbClr val="F3F4EC"/>
                </ns1:solidFill>
                <ns1:latin typeface="DejaVu Sans"/>
                <ns1:ea typeface="DejaVu Sans"/>
                <ns1:cs typeface="DejaVu Sans"/>
              </ns1:rPr>
              <ns1:t>with one property</ns1:t>
            </ns1:r>
          </ns1:p>
        </ns0:txBody>
      </ns0:sp>
      <ns0:sp>
        <ns0:nvSpPr>
          <ns0:cNvPr id="7" name="">
            <ns1:extLst>
              <ns1:ext uri="{FF2B5EF4-FFF2-40B4-BE49-F238E27FC236}">
                <ns3:creationId id="{A4ED21B6-8C6F-4E70-B6EA-C4B121EDC0FE}"/>
              </ns1:ext>
            </ns1:extLst>
          </ns0:cNvPr>
          <ns0:cNvSpPr>
            <ns1:spLocks noGrp="1"/>
          </ns0:cNvSpPr>
          <ns0:nvPr/>
        </ns0:nvSpPr>
        <ns0:spPr>
          <ns1:xfrm>
            <ns1:off x="8286750" y="2505075"/>
            <ns1:ext cx="3238500" cy="904875"/>
          </ns1:xfrm>
          <ns1:prstGeom prst="rect">
            <ns1:avLst/>
          </ns1:prstGeom>
          <ns1:noFill/>
          <ns1:ln w="0">
            <ns1:noFill/>
          </ns1:ln>
        </ns0:spPr>
        <ns0:txBody>
          <ns1:bodyPr>
            <ns1:noAutofit/>
          </ns1:bodyPr>
          <ns1:lstStyle/>
          <ns1:p>
            <ns1:pPr>
              <ns1:buNone/>
              <ns1:defRPr sz="2550" b="1">
                <ns1:solidFill>
                  <ns1:srgbClr val="D1A276"/>
                </ns1:solidFill>
                <ns1:latin typeface="DejaVu Sans"/>
                <ns1:ea typeface="DejaVu Sans"/>
                <ns1:cs typeface="DejaVu Sans"/>
              </ns1:defRPr>
            </ns1:pPr>
            <ns1:r>
              <ns1:rPr sz="2550" b="1">
                <ns1:solidFill>
                  <ns1:srgbClr val="D1A276"/>
                </ns1:solidFill>
                <ns1:latin typeface="DejaVu Sans"/>
                <ns1:ea typeface="DejaVu Sans"/>
                <ns1:cs typeface="DejaVu Sans"/>
              </ns1:rPr>
              <ns1:t>03</ns1:t>
            </ns1:r>
          </ns1:p>
        </ns0:txBody>
      </ns0:sp>
      <ns0:sp>
        <ns0:nvSpPr>
          <ns0:cNvPr id="8" name="">
            <ns1:extLst>
              <ns1:ext uri="{FF2B5EF4-FFF2-40B4-BE49-F238E27FC236}">
                <ns3:creationId id="{AB7A12B7-7C2B-4F8C-A219-A997A2C4B822}"/>
              </ns1:ext>
            </ns1:extLst>
          </ns0:cNvPr>
          <ns0:cNvSpPr>
            <ns1:spLocks noGrp="1"/>
          </ns0:cNvSpPr>
          <ns0:nvPr/>
        </ns0:nvSpPr>
        <ns0:spPr>
          <ns1:xfrm>
            <ns1:off x="8286750" y="3495675"/>
            <ns1:ext cx="3333750" cy="1809750"/>
          </ns1:xfrm>
          <ns1:prstGeom prst="rect">
            <ns1:avLst/>
          </ns1:prstGeom>
          <ns1:noFill/>
          <ns1:ln w="0">
            <ns1:noFill/>
          </ns1:ln>
        </ns0:spPr>
        <ns0:txBody>
          <ns1:bodyPr>
            <ns1:noAutofit/>
          </ns1:bodyPr>
          <ns1:lstStyle/>
          <ns1:p>
            <ns1:pPr>
              <ns1:buNone/>
              <ns1:defRPr sz="1875" b="0">
                <ns1:solidFill>
                  <ns1:srgbClr val="F3F4EC"/>
                </ns1:solidFill>
                <ns1:latin typeface="DejaVu Sans"/>
                <ns1:ea typeface="DejaVu Sans"/>
                <ns1:cs typeface="DejaVu Sans"/>
              </ns1:defRPr>
            </ns1:pPr>
            <ns1:r>
              <ns1:rPr sz="1875" b="0">
                <ns1:solidFill>
                  <ns1:srgbClr val="F3F4EC"/>
                </ns1:solidFill>
                <ns1:latin typeface="DejaVu Sans"/>
                <ns1:ea typeface="DejaVu Sans"/>
                <ns1:cs typeface="DejaVu Sans"/>
              </ns1:rPr>
              <ns1:t>The office reviews</ns1:t>
            </ns1:r>
          </ns1:p>
          <ns1:p>
            <ns1:pPr>
              <ns1:buNone/>
              <ns1:defRPr sz="1875" b="0">
                <ns1:solidFill>
                  <ns1:srgbClr val="F3F4EC"/>
                </ns1:solidFill>
                <ns1:latin typeface="DejaVu Sans"/>
                <ns1:ea typeface="DejaVu Sans"/>
                <ns1:cs typeface="DejaVu Sans"/>
              </ns1:defRPr>
            </ns1:pPr>
            <ns1:r>
              <ns1:rPr sz="1875" b="0">
                <ns1:solidFill>
                  <ns1:srgbClr val="F3F4EC"/>
                </ns1:solidFill>
                <ns1:latin typeface="DejaVu Sans"/>
                <ns1:ea typeface="DejaVu Sans"/>
                <ns1:cs typeface="DejaVu Sans"/>
              </ns1:rPr>
              <ns1:t>the campaign and</ns1:t>
            </ns1:r>
          </ns1:p>
          <ns1:p>
            <ns1:pPr>
              <ns1:buNone/>
              <ns1:defRPr sz="1875" b="0">
                <ns1:solidFill>
                  <ns1:srgbClr val="F3F4EC"/>
                </ns1:solidFill>
                <ns1:latin typeface="DejaVu Sans"/>
                <ns1:ea typeface="DejaVu Sans"/>
                <ns1:cs typeface="DejaVu Sans"/>
              </ns1:defRPr>
            </ns1:pPr>
            <ns1:r>
              <ns1:rPr sz="1875" b="0">
                <ns1:solidFill>
                  <ns1:srgbClr val="F3F4EC"/>
                </ns1:solidFill>
                <ns1:latin typeface="DejaVu Sans"/>
                <ns1:ea typeface="DejaVu Sans"/>
                <ns1:cs typeface="DejaVu Sans"/>
              </ns1:rPr>
              <ns1:t>chooses its scope</ns1:t>
            </ns1:r>
          </ns1:p>
        </ns0:txBody>
      </ns0:sp>
      <ns0:sp>
        <ns0:nvSpPr>
          <ns0:cNvPr id="9" name="">
            <ns1:extLst>
              <ns1:ext uri="{FF2B5EF4-FFF2-40B4-BE49-F238E27FC236}">
                <ns3:creationId id="{B15CC16C-EC58-4860-A1A2-5FDED922B7C1}"/>
              </ns1:ext>
            </ns1:extLst>
          </ns0:cNvPr>
          <ns0:cNvSpPr>
            <ns1:spLocks noGrp="1"/>
          </ns0:cNvSpPr>
          <ns0:nvPr/>
        </ns0:nvSpPr>
        <ns0:spPr>
          <ns1:xfrm>
            <ns1:off x="571500" y="5953125"/>
            <ns1:ext cx="10477500" cy="400050"/>
          </ns1:xfrm>
          <ns1:prstGeom prst="rect">
            <ns1:avLst/>
          </ns1:prstGeom>
          <ns1:noFill/>
          <ns1:ln w="0">
            <ns1:noFill/>
          </ns1:ln>
        </ns0:spPr>
        <ns0:txBody>
          <ns1:bodyPr>
            <ns1:noAutofit/>
          </ns1:bodyPr>
          <ns1:lstStyle/>
          <ns1:p>
            <ns1:pPr>
              <ns1:buNone/>
              <ns1:defRPr sz="1500" b="0">
                <ns1:solidFill>
                  <ns1:srgbClr val="C7D3CB"/>
                </ns1:solidFill>
                <ns1:latin typeface="DejaVu Sans"/>
                <ns1:ea typeface="DejaVu Sans"/>
                <ns1:cs typeface="DejaVu Sans"/>
              </ns1:defRPr>
            </ns1:pPr>
            <ns1:r>
              <ns1:rPr sz="1500" b="0">
                <ns1:solidFill>
                  <ns1:srgbClr val="C7D3CB"/>
                </ns1:solidFill>
                <ns1:latin typeface="DejaVu Sans"/>
                <ns1:ea typeface="DejaVu Sans"/>
                <ns1:cs typeface="DejaVu Sans"/>
              </ns1:rPr>
              <ns1:t>Each step depends on fit and results. Start with one complete property campaign.</ns1:t>
            </ns1:r>
          </ns1:p>
        </ns0:txBody>
      </ns0:sp>
      <ns0:sp>
        <ns0:nvSpPr>
          <ns0:cNvPr id="10" name="">
            <ns1:extLst>
              <ns1:ext uri="{FF2B5EF4-FFF2-40B4-BE49-F238E27FC236}">
                <ns3:creationId id="{F0FBBB30-099B-4BF5-8A9E-E06D0D1E61B3}"/>
              </ns1:ext>
            </ns1:extLst>
          </ns0:cNvPr>
          <ns0:cNvSpPr>
            <ns1:spLocks noGrp="1"/>
          </ns0:cNvSpPr>
          <ns0:nvPr/>
        </ns0:nvSpPr>
        <ns0:spPr>
          <ns1:xfrm>
            <ns1:off x="11144250" y="6362700"/>
            <ns1:ext cx="476250" cy="228600"/>
          </ns1:xfrm>
          <ns1:prstGeom prst="rect">
            <ns1:avLst/>
          </ns1:prstGeom>
          <ns1:noFill/>
          <ns1:ln w="0">
            <ns1:noFill/>
          </ns1:ln>
        </ns0:spPr>
        <ns0:txBody>
          <ns1:bodyPr>
            <ns1:noAutofit/>
          </ns1:bodyPr>
          <ns1:lstStyle/>
          <ns1:p>
            <ns1:pPr>
              <ns1:buNone/>
              <ns1:defRPr sz="1200" b="0">
                <ns1:solidFill>
                  <ns1:srgbClr val="C7D3CB"/>
                </ns1:solidFill>
                <ns1:latin typeface="DejaVu Sans"/>
                <ns1:ea typeface="DejaVu Sans"/>
                <ns1:cs typeface="DejaVu Sans"/>
              </ns1:defRPr>
            </ns1:pPr>
            <ns1:r>
              <ns1:rPr sz="1200" b="0">
                <ns1:solidFill>
                  <ns1:srgbClr val="C7D3CB"/>
                </ns1:solidFill>
                <ns1:latin typeface="DejaVu Sans"/>
                <ns1:ea typeface="DejaVu Sans"/>
                <ns1:cs typeface="DejaVu Sans"/>
              </ns1:rPr>
              <ns1:t>12</ns1:t>
            </ns1:r>
          </ns1:p>
        </ns0:txBody>
      </ns0:sp>
    </ns0:spTree>
    <ns0:extLst>
      <ns0:ext uri="{BB962C8B-B14F-4D97-AF65-F5344CB8AC3E}">
        <ns4:creationId val="1519428489"/>
      </ns0:ext>
    </ns0:extLst>
  </ns0:cSld>
</ns0:sld>
</file>

<file path=ppt/slides/slide13.xml><?xml version="1.0" encoding="utf-8"?>
<ns0:sld xmlns:ns0="http://schemas.openxmlformats.org/presentationml/2006/main" xmlns:ns1="http://schemas.openxmlformats.org/drawingml/2006/main" xmlns:ns2="http://schemas.openxmlformats.org/officeDocument/2006/relationships" xmlns:ns3="http://schemas.microsoft.com/office/drawing/2014/main" xmlns:ns4="http://schemas.microsoft.com/office/powerpoint/2010/main">
  <ns0:cSld>
    <ns0:bg>
      <ns0:bgPr>
        <ns1:blipFill>
          <ns1:blip ns2:embed="R7965d46f93134d6d"/>
          <ns1:stretch/>
        </ns1:blipFill>
      </ns0:bgPr>
    </ns0:bg>
    <ns0:spTree>
      <ns0:nvGrpSpPr>
        <ns0:cNvPr id="1" name=""/>
        <ns0:cNvGrpSpPr/>
        <ns0:nvPr/>
      </ns0:nvGrpSpPr>
      <ns0:grpSpPr>
        <ns1:xfrm/>
      </ns0:grpSpPr>
      <ns0:sp>
        <ns0:nvSpPr>
          <ns0:cNvPr id="10" name="">
            <ns1:extLst>
              <ns1:ext uri="{FF2B5EF4-FFF2-40B4-BE49-F238E27FC236}">
                <ns3:creationId id="{A325E36F-6C3A-472D-A3D6-CED8515A456A}"/>
              </ns1:ext>
            </ns1:extLst>
          </ns0:cNvPr>
          <ns0:cNvSpPr>
            <ns1:spLocks noGrp="1"/>
          </ns0:cNvSpPr>
          <ns0:nvPr/>
        </ns0:nvSpPr>
        <ns0:spPr>
          <ns1:xfrm>
            <ns1:off x="0" y="0"/>
            <ns1:ext cx="12192000" cy="6858000"/>
          </ns1:xfrm>
          <ns1:prstGeom prst="rect">
            <ns1:avLst/>
          </ns1:prstGeom>
          <ns1:solidFill>
            <ns1:srgbClr val="061C17">
              <ns1:alpha val="80000"/>
            </ns1:srgbClr>
          </ns1:solidFill>
          <ns1:ln w="0">
            <ns1:noFill/>
          </ns1:ln>
        </ns0:spPr>
      </ns0:sp>
      <ns0:sp>
        <ns0:nvSpPr>
          <ns0:cNvPr id="8" name="">
            <ns1:extLst>
              <ns1:ext uri="{FF2B5EF4-FFF2-40B4-BE49-F238E27FC236}">
                <ns3:creationId id="{EFF954C9-1445-4D29-9B77-ABCD40878EEC}"/>
              </ns1:ext>
            </ns1:extLst>
          </ns0:cNvPr>
          <ns0:cNvSpPr>
            <ns1:spLocks noGrp="1"/>
          </ns0:cNvSpPr>
          <ns0:nvPr/>
        </ns0:nvSpPr>
        <ns0:spPr>
          <ns1:xfrm>
            <ns1:off x="571500" y="304800"/>
            <ns1:ext cx="9525000" cy="266700"/>
          </ns1:xfrm>
          <ns1:prstGeom prst="rect">
            <ns1:avLst/>
          </ns1:prstGeom>
          <ns1:noFill/>
          <ns1:ln w="0">
            <ns1:noFill/>
          </ns1:ln>
        </ns0:spPr>
        <ns0:txBody>
          <ns1:bodyPr lIns="0" tIns="0" rIns="0" bIns="0">
            <ns1:noAutofit/>
          </ns1:bodyPr>
          <ns1:lstStyle/>
          <ns1:p>
            <ns1:pPr>
              <ns1:buNone/>
              <ns1:defRPr sz="1275" b="1">
                <ns1:solidFill>
                  <ns1:srgbClr val="D1A276"/>
                </ns1:solidFill>
                <ns1:latin typeface="DejaVu Sans"/>
                <ns1:ea typeface="DejaVu Sans"/>
                <ns1:cs typeface="DejaVu Sans"/>
              </ns1:defRPr>
            </ns1:pPr>
            <ns1:r>
              <ns1:rPr sz="1275" b="1">
                <ns1:solidFill>
                  <ns1:srgbClr val="D1A276"/>
                </ns1:solidFill>
                <ns1:latin typeface="DejaVu Sans"/>
                <ns1:ea typeface="DejaVu Sans"/>
                <ns1:cs typeface="DejaVu Sans"/>
              </ns1:rPr>
              <ns1:t>ARTEMIS  /  LISTING STUDIO</ns1:t>
            </ns1:r>
          </ns1:p>
        </ns0:txBody>
      </ns0:sp>
      <ns0:sp>
        <ns0:nvSpPr>
          <ns0:cNvPr id="2" name="">
            <ns1:extLst>
              <ns1:ext uri="{FF2B5EF4-FFF2-40B4-BE49-F238E27FC236}">
                <ns3:creationId id="{DE010800-CD28-446A-8E17-48D257D726D0}"/>
              </ns1:ext>
            </ns1:extLst>
          </ns0:cNvPr>
          <ns0:cNvSpPr>
            <ns1:spLocks noGrp="1"/>
          </ns0:cNvSpPr>
          <ns0:nvPr/>
        </ns0:nvSpPr>
        <ns0:spPr>
          <ns1:xfrm>
            <ns1:off x="11144250" y="6362700"/>
            <ns1:ext cx="476250" cy="228600"/>
          </ns1:xfrm>
          <ns1:prstGeom prst="rect">
            <ns1:avLst/>
          </ns1:prstGeom>
          <ns1:noFill/>
          <ns1:ln w="0">
            <ns1:noFill/>
          </ns1:ln>
        </ns0:spPr>
        <ns0:txBody>
          <ns1:bodyPr lIns="0" tIns="0" rIns="0" bIns="0">
            <ns1:noAutofit/>
          </ns1:bodyPr>
          <ns1:lstStyle/>
          <ns1:p>
            <ns1:pPr>
              <ns1:buNone/>
              <ns1:defRPr sz="1200" b="0">
                <ns1:solidFill>
                  <ns1:srgbClr val="BFCBC3"/>
                </ns1:solidFill>
                <ns1:latin typeface="DejaVu Sans"/>
                <ns1:ea typeface="DejaVu Sans"/>
                <ns1:cs typeface="DejaVu Sans"/>
              </ns1:defRPr>
            </ns1:pPr>
            <ns1:r>
              <ns1:rPr sz="1200" b="0">
                <ns1:solidFill>
                  <ns1:srgbClr val="BFCBC3"/>
                </ns1:solidFill>
                <ns1:latin typeface="DejaVu Sans"/>
                <ns1:ea typeface="DejaVu Sans"/>
                <ns1:cs typeface="DejaVu Sans"/>
              </ns1:rPr>
              <ns1:t>13</ns1:t>
            </ns1:r>
          </ns1:p>
        </ns0:txBody>
      </ns0:sp>
      <ns0:pic>
        <ns0:nvPicPr>
          <ns0:cNvPr id="14" name=""/>
          <ns0:cNvPicPr>
            <ns1:picLocks noChangeAspect="1"/>
          </ns0:cNvPicPr>
          <ns0:nvPr/>
        </ns0:nvPicPr>
        <ns0:blipFill>
          <ns1:blip ns2:embed="R9c13d1ae0e9442bb"/>
          <ns1:srcRect l="0" t="9061" r="0" b="9061"/>
          <ns1:stretch>
            <ns1:fillRect l="0" t="0" r="0" b="0"/>
          </ns1:stretch>
        </ns0:blipFill>
        <ns0:spPr>
          <ns1:xfrm>
            <ns1:off x="6915150" y="0"/>
            <ns1:ext cx="5276850" cy="6858000"/>
          </ns1:xfrm>
          <ns1:prstGeom prst="rect">
            <ns1:avLst/>
          </ns1:prstGeom>
        </ns0:spPr>
      </ns0:pic>
      <ns0:sp>
        <ns0:nvSpPr>
          <ns0:cNvPr id="4" name="">
            <ns1:extLst>
              <ns1:ext uri="{FF2B5EF4-FFF2-40B4-BE49-F238E27FC236}">
                <ns3:creationId id="{57609E86-F998-4E5C-982B-333C7618DD2D}"/>
              </ns1:ext>
            </ns1:extLst>
          </ns0:cNvPr>
          <ns0:cNvSpPr>
            <ns1:spLocks noGrp="1"/>
          </ns0:cNvSpPr>
          <ns0:nvPr/>
        </ns0:nvSpPr>
        <ns0:spPr>
          <ns1:xfrm>
            <ns1:off x="571500" y="1476375"/>
            <ns1:ext cx="5762625" cy="952500"/>
          </ns1:xfrm>
          <ns1:prstGeom prst="rect">
            <ns1:avLst/>
          </ns1:prstGeom>
          <ns1:noFill/>
          <ns1:ln w="0">
            <ns1:noFill/>
          </ns1:ln>
        </ns0:spPr>
        <ns0:txBody>
          <ns1:bodyPr lIns="0" tIns="0" rIns="0" bIns="0">
            <ns1:noAutofit/>
          </ns1:bodyPr>
          <ns1:lstStyle/>
          <ns1:p>
            <ns1:pPr>
              <ns1:buNone/>
              <ns1:defRPr sz="6450" b="1">
                <ns1:solidFill>
                  <ns1:srgbClr val="D1A276"/>
                </ns1:solidFill>
                <ns1:latin typeface="DejaVu Sans"/>
                <ns1:ea typeface="DejaVu Sans"/>
                <ns1:cs typeface="DejaVu Sans"/>
              </ns1:defRPr>
            </ns1:pPr>
            <ns1:r>
              <ns1:rPr sz="6450" b="1">
                <ns1:solidFill>
                  <ns1:srgbClr val="D1A276"/>
                </ns1:solidFill>
                <ns1:latin typeface="DejaVu Sans"/>
                <ns1:ea typeface="DejaVu Sans"/>
                <ns1:cs typeface="DejaVu Sans"/>
              </ns1:rPr>
              <ns1:t>$500</ns1:t>
            </ns1:r>
          </ns1:p>
        </ns0:txBody>
      </ns0:sp>
      <ns0:sp>
        <ns0:nvSpPr>
          <ns0:cNvPr id="5" name="">
            <ns1:extLst>
              <ns1:ext uri="{FF2B5EF4-FFF2-40B4-BE49-F238E27FC236}">
                <ns3:creationId id="{B83DDC6C-5446-4059-9406-FAB443114582}"/>
              </ns1:ext>
            </ns1:extLst>
          </ns0:cNvPr>
          <ns0:cNvSpPr>
            <ns1:spLocks noGrp="1"/>
          </ns0:cNvSpPr>
          <ns0:nvPr/>
        </ns0:nvSpPr>
        <ns0:spPr>
          <ns1:xfrm>
            <ns1:off x="571500" y="2695575"/>
            <ns1:ext cx="6048375" cy="2133600"/>
          </ns1:xfrm>
          <ns1:prstGeom prst="rect">
            <ns1:avLst/>
          </ns1:prstGeom>
          <ns1:noFill/>
          <ns1:ln w="0">
            <ns1:noFill/>
          </ns1:ln>
        </ns0:spPr>
        <ns0:txBody>
          <ns1:bodyPr lIns="0" tIns="0" rIns="0" bIns="0">
            <ns1:noAutofit/>
          </ns1:bodyPr>
          <ns1:lstStyle/>
          <ns1:p>
            <ns1:pPr>
              <ns1:buNone/>
              <ns1:defRPr sz="3600" b="0">
                <ns1:solidFill>
                  <ns1:srgbClr val="F3F4ED"/>
                </ns1:solidFill>
                <ns1:latin typeface="DejaVu Serif"/>
                <ns1:ea typeface="DejaVu Serif"/>
                <ns1:cs typeface="DejaVu Serif"/>
              </ns1:defRPr>
            </ns1:pPr>
            <ns1:r>
              <ns1:rPr sz="3600" b="0">
                <ns1:solidFill>
                  <ns1:srgbClr val="F3F4ED"/>
                </ns1:solidFill>
                <ns1:latin typeface="DejaVu Serif"/>
                <ns1:ea typeface="DejaVu Serif"/>
                <ns1:cs typeface="DejaVu Serif"/>
              </ns1:rPr>
              <ns1:t>One property.</ns1:t>
            </ns1:r>
          </ns1:p>
          <ns1:p>
            <ns1:pPr>
              <ns1:buNone/>
              <ns1:defRPr sz="3600" b="0">
                <ns1:solidFill>
                  <ns1:srgbClr val="F3F4ED"/>
                </ns1:solidFill>
                <ns1:latin typeface="DejaVu Serif"/>
                <ns1:ea typeface="DejaVu Serif"/>
                <ns1:cs typeface="DejaVu Serif"/>
              </ns1:defRPr>
            </ns1:pPr>
            <ns1:r>
              <ns1:rPr sz="3600" b="0">
                <ns1:solidFill>
                  <ns1:srgbClr val="F3F4ED"/>
                </ns1:solidFill>
                <ns1:latin typeface="DejaVu Serif"/>
                <ns1:ea typeface="DejaVu Serif"/>
                <ns1:cs typeface="DejaVu Serif"/>
              </ns1:rPr>
              <ns1:t>Your first</ns1:t>
            </ns1:r>
          </ns1:p>
          <ns1:p>
            <ns1:pPr>
              <ns1:buNone/>
              <ns1:defRPr sz="3600" b="0">
                <ns1:solidFill>
                  <ns1:srgbClr val="F3F4ED"/>
                </ns1:solidFill>
                <ns1:latin typeface="DejaVu Serif"/>
                <ns1:ea typeface="DejaVu Serif"/>
                <ns1:cs typeface="DejaVu Serif"/>
              </ns1:defRPr>
            </ns1:pPr>
            <ns1:r>
              <ns1:rPr sz="3600" b="0">
                <ns1:solidFill>
                  <ns1:srgbClr val="F3F4ED"/>
                </ns1:solidFill>
                <ns1:latin typeface="DejaVu Serif"/>
                <ns1:ea typeface="DejaVu Serif"/>
                <ns1:cs typeface="DejaVu Serif"/>
              </ns1:rPr>
              <ns1:t>complete campaign.</ns1:t>
            </ns1:r>
          </ns1:p>
        </ns0:txBody>
      </ns0:sp>
      <ns0:sp>
        <ns0:nvSpPr>
          <ns0:cNvPr id="6" name="">
            <ns1:extLst>
              <ns1:ext uri="{FF2B5EF4-FFF2-40B4-BE49-F238E27FC236}">
                <ns3:creationId id="{FA5E07CB-0C41-4297-9E2B-17E4BCD96B7C}"/>
              </ns1:ext>
            </ns1:extLst>
          </ns0:cNvPr>
          <ns0:cNvSpPr>
            <ns1:spLocks noGrp="1"/>
          </ns0:cNvSpPr>
          <ns0:nvPr/>
        </ns0:nvSpPr>
        <ns0:spPr>
          <ns1:xfrm>
            <ns1:off x="571500" y="5219700"/>
            <ns1:ext cx="5810250" cy="790575"/>
          </ns1:xfrm>
          <ns1:prstGeom prst="rect">
            <ns1:avLst/>
          </ns1:prstGeom>
          <ns1:noFill/>
          <ns1:ln w="0">
            <ns1:noFill/>
          </ns1:ln>
        </ns0:spPr>
        <ns0:txBody>
          <ns1:bodyPr lIns="0" tIns="0" rIns="0" bIns="0">
            <ns1:noAutofit/>
          </ns1:bodyPr>
          <ns1:lstStyle/>
          <ns1:p>
            <ns1:pPr>
              <ns1:buNone/>
              <ns1:defRPr sz="1950" b="0">
                <ns1:solidFill>
                  <ns1:srgbClr val="BFCBC3"/>
                </ns1:solidFill>
                <ns1:latin typeface="DejaVu Sans"/>
                <ns1:ea typeface="DejaVu Sans"/>
                <ns1:cs typeface="DejaVu Sans"/>
              </ns1:defRPr>
            </ns1:pPr>
            <ns1:r>
              <ns1:rPr sz="1950" b="0">
                <ns1:solidFill>
                  <ns1:srgbClr val="BFCBC3"/>
                </ns1:solidFill>
                <ns1:latin typeface="DejaVu Sans"/>
                <ns1:ea typeface="DejaVu Sans"/>
                <ns1:cs typeface="DejaVu Sans"/>
              </ns1:rPr>
              <ns1:t>Send your home address and available media.</ns1:t>
            </ns1:r>
          </ns1:p>
          <ns1:p>
            <ns1:pPr>
              <ns1:buNone/>
              <ns1:defRPr sz="1950" b="0">
                <ns1:solidFill>
                  <ns1:srgbClr val="BFCBC3"/>
                </ns1:solidFill>
                <ns1:latin typeface="DejaVu Sans"/>
                <ns1:ea typeface="DejaVu Sans"/>
                <ns1:cs typeface="DejaVu Sans"/>
              </ns1:defRPr>
            </ns1:pPr>
            <ns1:r>
              <ns1:rPr sz="1950" b="0">
                <ns1:solidFill>
                  <ns1:srgbClr val="BFCBC3"/>
                </ns1:solidFill>
                <ns1:latin typeface="DejaVu Sans"/>
                <ns1:ea typeface="DejaVu Sans"/>
                <ns1:cs typeface="DejaVu Sans"/>
              </ns1:rPr>
              <ns1:t>We’ll confirm scope and a delivery date.</ns1:t>
            </ns1:r>
          </ns1:p>
        </ns0:txBody>
      </ns0:sp>
      <ns0:sp>
        <ns0:nvSpPr>
          <ns0:cNvPr id="7" name="">
            <ns1:extLst>
              <ns1:ext uri="{FF2B5EF4-FFF2-40B4-BE49-F238E27FC236}">
                <ns3:creationId id="{ADFFA368-0942-4733-9BD4-F075FFA3E756}"/>
              </ns1:ext>
            </ns1:extLst>
          </ns0:cNvPr>
          <ns0:cNvSpPr>
            <ns1:spLocks noGrp="1"/>
          </ns0:cNvSpPr>
          <ns0:nvPr/>
        </ns0:nvSpPr>
        <ns0:spPr>
          <ns1:xfrm>
            <ns1:off x="571500" y="6229350"/>
            <ns1:ext cx="6096000" cy="323850"/>
          </ns1:xfrm>
          <ns1:prstGeom prst="rect">
            <ns1:avLst/>
          </ns1:prstGeom>
          <ns1:noFill/>
          <ns1:ln w="0">
            <ns1:noFill/>
          </ns1:ln>
        </ns0:spPr>
        <ns0:txBody>
          <ns1:bodyPr lIns="0" tIns="0" rIns="0" bIns="0">
            <ns1:noAutofit/>
          </ns1:bodyPr>
          <ns1:lstStyle/>
          <ns1:p>
            <ns1:pPr>
              <ns1:buNone/>
              <ns1:defRPr sz="1500" b="0">
                <ns1:solidFill>
                  <ns1:srgbClr val="F3F4ED"/>
                </ns1:solidFill>
                <ns1:latin typeface="DejaVu Sans"/>
                <ns1:ea typeface="DejaVu Sans"/>
                <ns1:cs typeface="DejaVu Sans"/>
              </ns1:defRPr>
            </ns1:pPr>
            <ns1:r>
              <ns1:rPr u="sng">
                <ns1:solidFill>
                  <ns1:srgbClr val="F3F4ED"/>
                </ns1:solidFill>
                <ns1:hlinkClick ns2:id="R336e08b1bc8f4161"/>
              </ns1:rPr>
              <ns1:t>Jose Garcia  ·  </ns1:t>
            </ns1:r>
            <ns1:r>
              <ns1:rPr u="sng">
                <ns1:solidFill>
                  <ns1:srgbClr val="F3F4ED"/>
                </ns1:solidFill>
                <ns1:hlinkClick ns2:id="Raadd4e84a7cf48e9"/>
              </ns1:rPr>
              <ns1:t>jose@artemisautomation.ai</ns1:t>
            </ns1:r>
          </ns1:p>
        </ns0:txBody>
      </ns0:sp>
    </ns0:spTree>
    <ns0:extLst>
      <ns0:ext uri="{BB962C8B-B14F-4D97-AF65-F5344CB8AC3E}">
        <ns4:creationId val="925490839"/>
      </ns0:ext>
    </ns0:extLst>
  </ns0:cSld>
</ns0: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2026-09-18T17:50:01.1540000Z</dcterms:created>
  <dcterms:modified xsi:type="dcterms:W3CDTF">2026-09-18T17:50:01.1540000Z</dcterms:modified>
</coreProperties>
</file>